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6"/>
  </p:notesMasterIdLst>
  <p:handoutMasterIdLst>
    <p:handoutMasterId r:id="rId57"/>
  </p:handoutMasterIdLst>
  <p:sldIdLst>
    <p:sldId id="256" r:id="rId2"/>
    <p:sldId id="1323" r:id="rId3"/>
    <p:sldId id="261" r:id="rId4"/>
    <p:sldId id="286" r:id="rId5"/>
    <p:sldId id="257" r:id="rId6"/>
    <p:sldId id="270" r:id="rId7"/>
    <p:sldId id="267" r:id="rId8"/>
    <p:sldId id="258" r:id="rId9"/>
    <p:sldId id="259" r:id="rId10"/>
    <p:sldId id="268" r:id="rId11"/>
    <p:sldId id="260" r:id="rId12"/>
    <p:sldId id="287" r:id="rId13"/>
    <p:sldId id="262" r:id="rId14"/>
    <p:sldId id="269" r:id="rId15"/>
    <p:sldId id="263" r:id="rId16"/>
    <p:sldId id="264" r:id="rId17"/>
    <p:sldId id="265" r:id="rId18"/>
    <p:sldId id="271" r:id="rId19"/>
    <p:sldId id="288" r:id="rId20"/>
    <p:sldId id="1303" r:id="rId21"/>
    <p:sldId id="1288" r:id="rId22"/>
    <p:sldId id="1304" r:id="rId23"/>
    <p:sldId id="1305" r:id="rId24"/>
    <p:sldId id="1298" r:id="rId25"/>
    <p:sldId id="1292" r:id="rId26"/>
    <p:sldId id="1300" r:id="rId27"/>
    <p:sldId id="1301" r:id="rId28"/>
    <p:sldId id="1302" r:id="rId29"/>
    <p:sldId id="1307" r:id="rId30"/>
    <p:sldId id="1306" r:id="rId31"/>
    <p:sldId id="1308" r:id="rId32"/>
    <p:sldId id="1299" r:id="rId33"/>
    <p:sldId id="1309" r:id="rId34"/>
    <p:sldId id="1310" r:id="rId35"/>
    <p:sldId id="1311" r:id="rId36"/>
    <p:sldId id="1312" r:id="rId37"/>
    <p:sldId id="1313" r:id="rId38"/>
    <p:sldId id="1314" r:id="rId39"/>
    <p:sldId id="1315" r:id="rId40"/>
    <p:sldId id="1316" r:id="rId41"/>
    <p:sldId id="1317" r:id="rId42"/>
    <p:sldId id="1318" r:id="rId43"/>
    <p:sldId id="266" r:id="rId44"/>
    <p:sldId id="1319" r:id="rId45"/>
    <p:sldId id="1320" r:id="rId46"/>
    <p:sldId id="302" r:id="rId47"/>
    <p:sldId id="1321" r:id="rId48"/>
    <p:sldId id="294" r:id="rId49"/>
    <p:sldId id="1322" r:id="rId50"/>
    <p:sldId id="291" r:id="rId51"/>
    <p:sldId id="292" r:id="rId52"/>
    <p:sldId id="290" r:id="rId53"/>
    <p:sldId id="285" r:id="rId54"/>
    <p:sldId id="284" r:id="rId55"/>
  </p:sldIdLst>
  <p:sldSz cx="12192000" cy="6858000"/>
  <p:notesSz cx="6858000" cy="9144000"/>
  <p:embeddedFontLst>
    <p:embeddedFont>
      <p:font typeface="Andale Mono" panose="020B0509000000000004" pitchFamily="49" charset="0"/>
      <p:regular r:id="rId58"/>
    </p:embeddedFont>
    <p:embeddedFont>
      <p:font typeface="Calibri" panose="020F0502020204030204" pitchFamily="34" charset="0"/>
      <p:regular r:id="rId59"/>
      <p:bold r:id="rId60"/>
      <p:italic r:id="rId61"/>
      <p:boldItalic r:id="rId62"/>
    </p:embeddedFont>
    <p:embeddedFont>
      <p:font typeface="Palatino" pitchFamily="2" charset="77"/>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015344-12CC-A042-9B3F-33D7A7E89089}">
          <p14:sldIdLst>
            <p14:sldId id="256"/>
            <p14:sldId id="1323"/>
            <p14:sldId id="261"/>
          </p14:sldIdLst>
        </p14:section>
        <p14:section name="Source Code Versioning" id="{59B91553-46E0-2A4F-A781-F8102D7C374B}">
          <p14:sldIdLst>
            <p14:sldId id="286"/>
            <p14:sldId id="257"/>
            <p14:sldId id="270"/>
            <p14:sldId id="267"/>
            <p14:sldId id="258"/>
            <p14:sldId id="259"/>
            <p14:sldId id="268"/>
            <p14:sldId id="260"/>
            <p14:sldId id="287"/>
            <p14:sldId id="262"/>
            <p14:sldId id="269"/>
            <p14:sldId id="263"/>
            <p14:sldId id="264"/>
            <p14:sldId id="265"/>
            <p14:sldId id="271"/>
          </p14:sldIdLst>
        </p14:section>
        <p14:section name="DOcumentation and Testing" id="{83F97BB7-F5C9-A149-8BEF-F49A4391CFD5}">
          <p14:sldIdLst>
            <p14:sldId id="288"/>
            <p14:sldId id="1303"/>
          </p14:sldIdLst>
        </p14:section>
        <p14:section name="Documentation Documentation" id="{6B8507C2-2CF2-9D4F-9DD6-8C0F15D8689A}">
          <p14:sldIdLst>
            <p14:sldId id="1288"/>
            <p14:sldId id="1304"/>
            <p14:sldId id="1305"/>
            <p14:sldId id="1298"/>
            <p14:sldId id="1292"/>
          </p14:sldIdLst>
        </p14:section>
        <p14:section name="Testing" id="{87257ABC-CBD1-DF48-816F-7EA3137A9794}">
          <p14:sldIdLst>
            <p14:sldId id="1300"/>
            <p14:sldId id="1301"/>
            <p14:sldId id="1302"/>
            <p14:sldId id="1307"/>
            <p14:sldId id="1306"/>
            <p14:sldId id="1308"/>
            <p14:sldId id="1299"/>
          </p14:sldIdLst>
        </p14:section>
        <p14:section name="Tabular Data" id="{7B30AFF8-C622-E449-BEF7-DFD2028D6A7B}">
          <p14:sldIdLst>
            <p14:sldId id="1309"/>
            <p14:sldId id="1310"/>
            <p14:sldId id="1311"/>
            <p14:sldId id="1312"/>
            <p14:sldId id="1313"/>
            <p14:sldId id="1314"/>
            <p14:sldId id="1315"/>
            <p14:sldId id="1316"/>
            <p14:sldId id="1317"/>
            <p14:sldId id="1318"/>
            <p14:sldId id="266"/>
          </p14:sldIdLst>
        </p14:section>
        <p14:section name="Data Bases" id="{3659FD4E-4F7C-614B-816F-83B4FCA42A39}">
          <p14:sldIdLst>
            <p14:sldId id="1319"/>
            <p14:sldId id="1320"/>
            <p14:sldId id="302"/>
            <p14:sldId id="1321"/>
            <p14:sldId id="294"/>
            <p14:sldId id="1322"/>
            <p14:sldId id="291"/>
            <p14:sldId id="292"/>
            <p14:sldId id="290"/>
          </p14:sldIdLst>
        </p14:section>
        <p14:section name="The End" id="{6BF2C411-B620-2947-9D6D-92E37B80A4CC}">
          <p14:sldIdLst>
            <p14:sldId id="285"/>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E"/>
    <a:srgbClr val="97CAEB"/>
    <a:srgbClr val="00AFF0"/>
    <a:srgbClr val="FFFFFE"/>
    <a:srgbClr val="FFFFFF"/>
    <a:srgbClr val="770520"/>
    <a:srgbClr val="001F5B"/>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90" autoAdjust="0"/>
    <p:restoredTop sz="96215" autoAdjust="0"/>
  </p:normalViewPr>
  <p:slideViewPr>
    <p:cSldViewPr snapToGrid="0">
      <p:cViewPr varScale="1">
        <p:scale>
          <a:sx n="118" d="100"/>
          <a:sy n="118" d="100"/>
        </p:scale>
        <p:origin x="216" y="320"/>
      </p:cViewPr>
      <p:guideLst>
        <p:guide orient="horz" pos="2160"/>
        <p:guide pos="3840"/>
      </p:guideLst>
    </p:cSldViewPr>
  </p:slideViewPr>
  <p:outlineViewPr>
    <p:cViewPr>
      <p:scale>
        <a:sx n="33" d="100"/>
        <a:sy n="33" d="100"/>
      </p:scale>
      <p:origin x="0" y="-10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2" d="100"/>
          <a:sy n="102" d="100"/>
        </p:scale>
        <p:origin x="439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E94DA-B408-3146-BFDF-83BEEE7723C8}" type="doc">
      <dgm:prSet loTypeId="urn:microsoft.com/office/officeart/2005/8/layout/vList5" loCatId="" qsTypeId="urn:microsoft.com/office/officeart/2005/8/quickstyle/simple2" qsCatId="simple" csTypeId="urn:microsoft.com/office/officeart/2005/8/colors/accent2_2" csCatId="accent2" phldr="1"/>
      <dgm:spPr/>
      <dgm:t>
        <a:bodyPr/>
        <a:lstStyle/>
        <a:p>
          <a:endParaRPr lang="en-US"/>
        </a:p>
      </dgm:t>
    </dgm:pt>
    <dgm:pt modelId="{41886033-31DF-7248-B5B0-6BB5273BD8AE}">
      <dgm:prSet phldrT="[Text]"/>
      <dgm:spPr/>
      <dgm:t>
        <a:bodyPr/>
        <a:lstStyle/>
        <a:p>
          <a:pPr>
            <a:buFont typeface="Arial" panose="020B0604020202020204" pitchFamily="34" charset="0"/>
            <a:buChar char="•"/>
          </a:pPr>
          <a:r>
            <a:rPr lang="en-US" b="0" i="0" u="none" dirty="0"/>
            <a:t>Unit</a:t>
          </a:r>
          <a:endParaRPr lang="en-US" dirty="0"/>
        </a:p>
      </dgm:t>
    </dgm:pt>
    <dgm:pt modelId="{FD733517-6E85-6F47-9F6A-7D19BA176F48}" type="parTrans" cxnId="{A3FF69BB-70BC-2F42-9D57-AA8E4391FCC3}">
      <dgm:prSet/>
      <dgm:spPr/>
      <dgm:t>
        <a:bodyPr/>
        <a:lstStyle/>
        <a:p>
          <a:endParaRPr lang="en-US"/>
        </a:p>
      </dgm:t>
    </dgm:pt>
    <dgm:pt modelId="{FCC1DE41-3454-3D4C-BAD2-4841921D5450}" type="sibTrans" cxnId="{A3FF69BB-70BC-2F42-9D57-AA8E4391FCC3}">
      <dgm:prSet/>
      <dgm:spPr/>
      <dgm:t>
        <a:bodyPr/>
        <a:lstStyle/>
        <a:p>
          <a:endParaRPr lang="en-US"/>
        </a:p>
      </dgm:t>
    </dgm:pt>
    <dgm:pt modelId="{E139773E-5C2C-A343-A584-2640DACCB453}">
      <dgm:prSet/>
      <dgm:spPr/>
      <dgm:t>
        <a:bodyPr/>
        <a:lstStyle/>
        <a:p>
          <a:pPr>
            <a:buFont typeface="Arial" panose="020B0604020202020204" pitchFamily="34" charset="0"/>
            <a:buChar char="•"/>
          </a:pPr>
          <a:r>
            <a:rPr lang="en-US" b="0" i="0" u="none" dirty="0"/>
            <a:t>Integration</a:t>
          </a:r>
        </a:p>
      </dgm:t>
    </dgm:pt>
    <dgm:pt modelId="{6B21069E-72B7-D64D-88CA-A1A33C1D838F}" type="parTrans" cxnId="{4594E41B-7CB1-894B-B5AA-B11C1E2DBE55}">
      <dgm:prSet/>
      <dgm:spPr/>
      <dgm:t>
        <a:bodyPr/>
        <a:lstStyle/>
        <a:p>
          <a:endParaRPr lang="en-US"/>
        </a:p>
      </dgm:t>
    </dgm:pt>
    <dgm:pt modelId="{50916D31-807A-FB41-B1A4-4A911AF4EC3D}" type="sibTrans" cxnId="{4594E41B-7CB1-894B-B5AA-B11C1E2DBE55}">
      <dgm:prSet/>
      <dgm:spPr/>
      <dgm:t>
        <a:bodyPr/>
        <a:lstStyle/>
        <a:p>
          <a:endParaRPr lang="en-US"/>
        </a:p>
      </dgm:t>
    </dgm:pt>
    <dgm:pt modelId="{46D96229-FF01-7E49-BEA2-1984E80AF3AE}">
      <dgm:prSet/>
      <dgm:spPr/>
      <dgm:t>
        <a:bodyPr/>
        <a:lstStyle/>
        <a:p>
          <a:pPr>
            <a:buFont typeface="Arial" panose="020B0604020202020204" pitchFamily="34" charset="0"/>
            <a:buChar char="•"/>
          </a:pPr>
          <a:r>
            <a:rPr lang="en-US" b="0" i="0" u="none" dirty="0"/>
            <a:t>Regression</a:t>
          </a:r>
        </a:p>
      </dgm:t>
    </dgm:pt>
    <dgm:pt modelId="{47C88ABC-E6DC-844D-983A-9E407C1A79F6}" type="parTrans" cxnId="{6E9556DB-6765-BA49-AD3C-17E3CBB42CAF}">
      <dgm:prSet/>
      <dgm:spPr/>
      <dgm:t>
        <a:bodyPr/>
        <a:lstStyle/>
        <a:p>
          <a:endParaRPr lang="en-US"/>
        </a:p>
      </dgm:t>
    </dgm:pt>
    <dgm:pt modelId="{9B470061-52FC-9043-ADB6-3E4D39393E3F}" type="sibTrans" cxnId="{6E9556DB-6765-BA49-AD3C-17E3CBB42CAF}">
      <dgm:prSet/>
      <dgm:spPr/>
      <dgm:t>
        <a:bodyPr/>
        <a:lstStyle/>
        <a:p>
          <a:endParaRPr lang="en-US"/>
        </a:p>
      </dgm:t>
    </dgm:pt>
    <dgm:pt modelId="{5D9352AA-11B3-2548-92E3-C94DF14C32B0}">
      <dgm:prSet/>
      <dgm:spPr/>
      <dgm:t>
        <a:bodyPr/>
        <a:lstStyle/>
        <a:p>
          <a:pPr>
            <a:buFont typeface="Arial" panose="020B0604020202020204" pitchFamily="34" charset="0"/>
            <a:buChar char="•"/>
          </a:pPr>
          <a:r>
            <a:rPr lang="en-US" b="0" i="0" u="none" dirty="0"/>
            <a:t>You should test that the program works the way a user/customer expects the application to work. Acceptance tests ensure that the functionality meets business requirements.</a:t>
          </a:r>
        </a:p>
      </dgm:t>
    </dgm:pt>
    <dgm:pt modelId="{461F1032-923E-3345-9A66-C480E695ED1A}" type="parTrans" cxnId="{A069603D-C72F-0B4C-87B6-0A1D410E3C3F}">
      <dgm:prSet/>
      <dgm:spPr/>
      <dgm:t>
        <a:bodyPr/>
        <a:lstStyle/>
        <a:p>
          <a:endParaRPr lang="en-US"/>
        </a:p>
      </dgm:t>
    </dgm:pt>
    <dgm:pt modelId="{39B77C75-0C26-2E4D-A4A3-34B95B4BB08E}" type="sibTrans" cxnId="{A069603D-C72F-0B4C-87B6-0A1D410E3C3F}">
      <dgm:prSet/>
      <dgm:spPr/>
    </dgm:pt>
    <dgm:pt modelId="{48663F58-E0F0-7A4B-BEF0-90F9243DE0A2}">
      <dgm:prSet/>
      <dgm:spPr/>
      <dgm:t>
        <a:bodyPr/>
        <a:lstStyle/>
        <a:p>
          <a:pPr>
            <a:buFont typeface="Arial" panose="020B0604020202020204" pitchFamily="34" charset="0"/>
            <a:buChar char="•"/>
          </a:pPr>
          <a:r>
            <a:rPr lang="en-US" b="0" i="0" u="none" dirty="0"/>
            <a:t>Acceptance</a:t>
          </a:r>
        </a:p>
      </dgm:t>
    </dgm:pt>
    <dgm:pt modelId="{65D2D550-A9B6-764C-8138-CE4B8B226E88}" type="parTrans" cxnId="{CA43EAA5-D523-1A48-A697-D0E5F16F92D8}">
      <dgm:prSet/>
      <dgm:spPr/>
      <dgm:t>
        <a:bodyPr/>
        <a:lstStyle/>
        <a:p>
          <a:endParaRPr lang="en-US"/>
        </a:p>
      </dgm:t>
    </dgm:pt>
    <dgm:pt modelId="{48AF77C9-6230-F14B-966C-C8BC20A15232}" type="sibTrans" cxnId="{CA43EAA5-D523-1A48-A697-D0E5F16F92D8}">
      <dgm:prSet/>
      <dgm:spPr/>
    </dgm:pt>
    <dgm:pt modelId="{DE21F207-43E6-8042-8035-2B840BB91630}">
      <dgm:prSet/>
      <dgm:spPr/>
      <dgm:t>
        <a:bodyPr/>
        <a:lstStyle/>
        <a:p>
          <a:pPr>
            <a:buFont typeface="Arial" panose="020B0604020202020204" pitchFamily="34" charset="0"/>
            <a:buChar char="•"/>
          </a:pPr>
          <a:r>
            <a:rPr lang="en-US" b="0" i="0" u="none" dirty="0"/>
            <a:t>After integrating (and maybe fixing) you should run your unit tests again. This is regression testing to ensure that further changes have not broken any units that were already tested. You can run your unit tests again and again for regression testing</a:t>
          </a:r>
        </a:p>
      </dgm:t>
    </dgm:pt>
    <dgm:pt modelId="{522D23D9-B232-0A48-9E37-0C791ACA95C4}" type="parTrans" cxnId="{C8DF173F-620D-F84D-BDC0-7D7618F4CE9B}">
      <dgm:prSet/>
      <dgm:spPr/>
      <dgm:t>
        <a:bodyPr/>
        <a:lstStyle/>
        <a:p>
          <a:endParaRPr lang="en-US"/>
        </a:p>
      </dgm:t>
    </dgm:pt>
    <dgm:pt modelId="{63A067A6-EEE3-AA43-9981-F2B8C7C3C488}" type="sibTrans" cxnId="{C8DF173F-620D-F84D-BDC0-7D7618F4CE9B}">
      <dgm:prSet/>
      <dgm:spPr/>
    </dgm:pt>
    <dgm:pt modelId="{DC30E3E1-3EB9-2F4A-8202-0A11FB07FE0A}">
      <dgm:prSet/>
      <dgm:spPr/>
      <dgm:t>
        <a:bodyPr/>
        <a:lstStyle/>
        <a:p>
          <a:pPr>
            <a:buFont typeface="Arial" panose="020B0604020202020204" pitchFamily="34" charset="0"/>
            <a:buChar char="•"/>
          </a:pPr>
          <a:r>
            <a:rPr lang="en-US" b="0" i="0" u="none" dirty="0"/>
            <a:t>You test the integrations of many units together.</a:t>
          </a:r>
        </a:p>
      </dgm:t>
    </dgm:pt>
    <dgm:pt modelId="{EDB8EA2E-4128-4045-8136-9607FDE664A3}" type="parTrans" cxnId="{88F43E70-B372-524E-9548-96196C8CC360}">
      <dgm:prSet/>
      <dgm:spPr/>
      <dgm:t>
        <a:bodyPr/>
        <a:lstStyle/>
        <a:p>
          <a:endParaRPr lang="en-US"/>
        </a:p>
      </dgm:t>
    </dgm:pt>
    <dgm:pt modelId="{BBB7DAA9-C3CF-DF4B-BC25-7572766CF3CE}" type="sibTrans" cxnId="{88F43E70-B372-524E-9548-96196C8CC360}">
      <dgm:prSet/>
      <dgm:spPr/>
    </dgm:pt>
    <dgm:pt modelId="{4A6358C5-7DC4-4346-AC94-16120E956007}">
      <dgm:prSet phldrT="[Text]"/>
      <dgm:spPr/>
      <dgm:t>
        <a:bodyPr/>
        <a:lstStyle/>
        <a:p>
          <a:pPr>
            <a:buFont typeface="Arial" panose="020B0604020202020204" pitchFamily="34" charset="0"/>
            <a:buChar char="•"/>
          </a:pPr>
          <a:r>
            <a:rPr lang="en-US" b="0" i="0" u="none" dirty="0"/>
            <a:t>You test each individual piece of code.</a:t>
          </a:r>
          <a:endParaRPr lang="en-US" dirty="0"/>
        </a:p>
      </dgm:t>
    </dgm:pt>
    <dgm:pt modelId="{1669B62A-F57D-434C-9793-9F6F8D53C5CC}" type="parTrans" cxnId="{3ED2E0FA-6896-DF4A-8CCB-B12FE0530D37}">
      <dgm:prSet/>
      <dgm:spPr/>
      <dgm:t>
        <a:bodyPr/>
        <a:lstStyle/>
        <a:p>
          <a:endParaRPr lang="en-US"/>
        </a:p>
      </dgm:t>
    </dgm:pt>
    <dgm:pt modelId="{63BCE570-2A92-0B42-8D54-AFB315CBF597}" type="sibTrans" cxnId="{3ED2E0FA-6896-DF4A-8CCB-B12FE0530D37}">
      <dgm:prSet/>
      <dgm:spPr/>
    </dgm:pt>
    <dgm:pt modelId="{2C3011EE-C657-E442-9002-3DAC7838CBAE}">
      <dgm:prSet phldrT="[Text]"/>
      <dgm:spPr/>
      <dgm:t>
        <a:bodyPr/>
        <a:lstStyle/>
        <a:p>
          <a:pPr>
            <a:buFont typeface="Arial" panose="020B0604020202020204" pitchFamily="34" charset="0"/>
            <a:buChar char="•"/>
          </a:pPr>
          <a:r>
            <a:rPr lang="en-US" b="0" i="0" u="none" dirty="0"/>
            <a:t>Think each class or method.</a:t>
          </a:r>
          <a:endParaRPr lang="en-US" dirty="0"/>
        </a:p>
      </dgm:t>
    </dgm:pt>
    <dgm:pt modelId="{FC61471A-78A4-1848-8343-60BA49463C54}" type="parTrans" cxnId="{A615B99E-7672-2042-AB5A-360A23D71D05}">
      <dgm:prSet/>
      <dgm:spPr/>
      <dgm:t>
        <a:bodyPr/>
        <a:lstStyle/>
        <a:p>
          <a:endParaRPr lang="en-US"/>
        </a:p>
      </dgm:t>
    </dgm:pt>
    <dgm:pt modelId="{7AE1F4B1-84FF-EA41-873F-8B05666417EA}" type="sibTrans" cxnId="{A615B99E-7672-2042-AB5A-360A23D71D05}">
      <dgm:prSet/>
      <dgm:spPr/>
      <dgm:t>
        <a:bodyPr/>
        <a:lstStyle/>
        <a:p>
          <a:endParaRPr lang="en-US"/>
        </a:p>
      </dgm:t>
    </dgm:pt>
    <dgm:pt modelId="{02DE24A2-F73D-704F-8FA2-7B6FD0755F6C}">
      <dgm:prSet/>
      <dgm:spPr/>
      <dgm:t>
        <a:bodyPr/>
        <a:lstStyle/>
        <a:p>
          <a:pPr>
            <a:buFont typeface="Arial" panose="020B0604020202020204" pitchFamily="34" charset="0"/>
            <a:buChar char="•"/>
          </a:pPr>
          <a:r>
            <a:rPr lang="en-US" b="0" i="0" u="none" dirty="0"/>
            <a:t>You make sure your code works when put together, including dependencies, databases and libraries.</a:t>
          </a:r>
        </a:p>
      </dgm:t>
    </dgm:pt>
    <dgm:pt modelId="{06F3A265-1B78-C848-A004-715F6EF1498F}" type="parTrans" cxnId="{7F56E256-F2B9-1E43-BF1D-740E7EBBE157}">
      <dgm:prSet/>
      <dgm:spPr/>
      <dgm:t>
        <a:bodyPr/>
        <a:lstStyle/>
        <a:p>
          <a:endParaRPr lang="en-US"/>
        </a:p>
      </dgm:t>
    </dgm:pt>
    <dgm:pt modelId="{BA7B564D-6FF3-514E-8787-FCA2A34C906D}" type="sibTrans" cxnId="{7F56E256-F2B9-1E43-BF1D-740E7EBBE157}">
      <dgm:prSet/>
      <dgm:spPr/>
      <dgm:t>
        <a:bodyPr/>
        <a:lstStyle/>
        <a:p>
          <a:endParaRPr lang="en-US"/>
        </a:p>
      </dgm:t>
    </dgm:pt>
    <dgm:pt modelId="{D61CC52C-B70E-184E-B377-52425531623B}" type="pres">
      <dgm:prSet presAssocID="{8DDE94DA-B408-3146-BFDF-83BEEE7723C8}" presName="Name0" presStyleCnt="0">
        <dgm:presLayoutVars>
          <dgm:dir/>
          <dgm:animLvl val="lvl"/>
          <dgm:resizeHandles val="exact"/>
        </dgm:presLayoutVars>
      </dgm:prSet>
      <dgm:spPr/>
    </dgm:pt>
    <dgm:pt modelId="{0E1EE434-CAFD-9F41-BB06-AE2621124FD4}" type="pres">
      <dgm:prSet presAssocID="{41886033-31DF-7248-B5B0-6BB5273BD8AE}" presName="linNode" presStyleCnt="0"/>
      <dgm:spPr/>
    </dgm:pt>
    <dgm:pt modelId="{6F1A7037-6083-7843-AD74-F4303EFF2B79}" type="pres">
      <dgm:prSet presAssocID="{41886033-31DF-7248-B5B0-6BB5273BD8AE}" presName="parentText" presStyleLbl="node1" presStyleIdx="0" presStyleCnt="4">
        <dgm:presLayoutVars>
          <dgm:chMax val="1"/>
          <dgm:bulletEnabled val="1"/>
        </dgm:presLayoutVars>
      </dgm:prSet>
      <dgm:spPr/>
    </dgm:pt>
    <dgm:pt modelId="{5F8D2523-455D-764E-898F-DB64C6E6ED77}" type="pres">
      <dgm:prSet presAssocID="{41886033-31DF-7248-B5B0-6BB5273BD8AE}" presName="descendantText" presStyleLbl="alignAccFollowNode1" presStyleIdx="0" presStyleCnt="4">
        <dgm:presLayoutVars>
          <dgm:bulletEnabled val="1"/>
        </dgm:presLayoutVars>
      </dgm:prSet>
      <dgm:spPr/>
    </dgm:pt>
    <dgm:pt modelId="{1CA94DB2-267D-6C44-B839-BA03C38ED928}" type="pres">
      <dgm:prSet presAssocID="{FCC1DE41-3454-3D4C-BAD2-4841921D5450}" presName="sp" presStyleCnt="0"/>
      <dgm:spPr/>
    </dgm:pt>
    <dgm:pt modelId="{AA50BE5B-DF21-5F43-88AC-73A7565F0265}" type="pres">
      <dgm:prSet presAssocID="{E139773E-5C2C-A343-A584-2640DACCB453}" presName="linNode" presStyleCnt="0"/>
      <dgm:spPr/>
    </dgm:pt>
    <dgm:pt modelId="{4C503F06-6EEA-A94F-B3B5-3CFB38752451}" type="pres">
      <dgm:prSet presAssocID="{E139773E-5C2C-A343-A584-2640DACCB453}" presName="parentText" presStyleLbl="node1" presStyleIdx="1" presStyleCnt="4">
        <dgm:presLayoutVars>
          <dgm:chMax val="1"/>
          <dgm:bulletEnabled val="1"/>
        </dgm:presLayoutVars>
      </dgm:prSet>
      <dgm:spPr/>
    </dgm:pt>
    <dgm:pt modelId="{8E213F24-1DAD-AD43-BCF3-CCB854302BC6}" type="pres">
      <dgm:prSet presAssocID="{E139773E-5C2C-A343-A584-2640DACCB453}" presName="descendantText" presStyleLbl="alignAccFollowNode1" presStyleIdx="1" presStyleCnt="4">
        <dgm:presLayoutVars>
          <dgm:bulletEnabled val="1"/>
        </dgm:presLayoutVars>
      </dgm:prSet>
      <dgm:spPr/>
    </dgm:pt>
    <dgm:pt modelId="{E865B145-49C3-174B-8942-7F2F977851AE}" type="pres">
      <dgm:prSet presAssocID="{50916D31-807A-FB41-B1A4-4A911AF4EC3D}" presName="sp" presStyleCnt="0"/>
      <dgm:spPr/>
    </dgm:pt>
    <dgm:pt modelId="{B7C0DC96-58AC-B042-A660-DE09981A8E0B}" type="pres">
      <dgm:prSet presAssocID="{46D96229-FF01-7E49-BEA2-1984E80AF3AE}" presName="linNode" presStyleCnt="0"/>
      <dgm:spPr/>
    </dgm:pt>
    <dgm:pt modelId="{2944DC1F-C06D-9042-8233-9E34B37E888B}" type="pres">
      <dgm:prSet presAssocID="{46D96229-FF01-7E49-BEA2-1984E80AF3AE}" presName="parentText" presStyleLbl="node1" presStyleIdx="2" presStyleCnt="4">
        <dgm:presLayoutVars>
          <dgm:chMax val="1"/>
          <dgm:bulletEnabled val="1"/>
        </dgm:presLayoutVars>
      </dgm:prSet>
      <dgm:spPr/>
    </dgm:pt>
    <dgm:pt modelId="{3AD95E6A-B630-7942-8956-3B31E388523E}" type="pres">
      <dgm:prSet presAssocID="{46D96229-FF01-7E49-BEA2-1984E80AF3AE}" presName="descendantText" presStyleLbl="alignAccFollowNode1" presStyleIdx="2" presStyleCnt="4">
        <dgm:presLayoutVars>
          <dgm:bulletEnabled val="1"/>
        </dgm:presLayoutVars>
      </dgm:prSet>
      <dgm:spPr/>
    </dgm:pt>
    <dgm:pt modelId="{B0ECBED8-28A6-BB4C-96AB-1276E39D1DC9}" type="pres">
      <dgm:prSet presAssocID="{9B470061-52FC-9043-ADB6-3E4D39393E3F}" presName="sp" presStyleCnt="0"/>
      <dgm:spPr/>
    </dgm:pt>
    <dgm:pt modelId="{E36799E5-6910-C14B-AA4C-8A46D476B407}" type="pres">
      <dgm:prSet presAssocID="{48663F58-E0F0-7A4B-BEF0-90F9243DE0A2}" presName="linNode" presStyleCnt="0"/>
      <dgm:spPr/>
    </dgm:pt>
    <dgm:pt modelId="{67F90F93-55FB-B644-B6F6-B3E8AD07F782}" type="pres">
      <dgm:prSet presAssocID="{48663F58-E0F0-7A4B-BEF0-90F9243DE0A2}" presName="parentText" presStyleLbl="node1" presStyleIdx="3" presStyleCnt="4">
        <dgm:presLayoutVars>
          <dgm:chMax val="1"/>
          <dgm:bulletEnabled val="1"/>
        </dgm:presLayoutVars>
      </dgm:prSet>
      <dgm:spPr/>
    </dgm:pt>
    <dgm:pt modelId="{58560EFA-AD54-3344-AD6E-E1CB4B0153F5}" type="pres">
      <dgm:prSet presAssocID="{48663F58-E0F0-7A4B-BEF0-90F9243DE0A2}" presName="descendantText" presStyleLbl="alignAccFollowNode1" presStyleIdx="3" presStyleCnt="4">
        <dgm:presLayoutVars>
          <dgm:bulletEnabled val="1"/>
        </dgm:presLayoutVars>
      </dgm:prSet>
      <dgm:spPr/>
    </dgm:pt>
  </dgm:ptLst>
  <dgm:cxnLst>
    <dgm:cxn modelId="{4594E41B-7CB1-894B-B5AA-B11C1E2DBE55}" srcId="{8DDE94DA-B408-3146-BFDF-83BEEE7723C8}" destId="{E139773E-5C2C-A343-A584-2640DACCB453}" srcOrd="1" destOrd="0" parTransId="{6B21069E-72B7-D64D-88CA-A1A33C1D838F}" sibTransId="{50916D31-807A-FB41-B1A4-4A911AF4EC3D}"/>
    <dgm:cxn modelId="{1DF14223-A49B-1042-A9B8-06C5D5DD8AAA}" type="presOf" srcId="{DC30E3E1-3EB9-2F4A-8202-0A11FB07FE0A}" destId="{8E213F24-1DAD-AD43-BCF3-CCB854302BC6}" srcOrd="0" destOrd="0" presId="urn:microsoft.com/office/officeart/2005/8/layout/vList5"/>
    <dgm:cxn modelId="{5FA7EE37-6923-BD47-BA00-93A6D3083F3E}" type="presOf" srcId="{DE21F207-43E6-8042-8035-2B840BB91630}" destId="{3AD95E6A-B630-7942-8956-3B31E388523E}" srcOrd="0" destOrd="0" presId="urn:microsoft.com/office/officeart/2005/8/layout/vList5"/>
    <dgm:cxn modelId="{A069603D-C72F-0B4C-87B6-0A1D410E3C3F}" srcId="{48663F58-E0F0-7A4B-BEF0-90F9243DE0A2}" destId="{5D9352AA-11B3-2548-92E3-C94DF14C32B0}" srcOrd="0" destOrd="0" parTransId="{461F1032-923E-3345-9A66-C480E695ED1A}" sibTransId="{39B77C75-0C26-2E4D-A4A3-34B95B4BB08E}"/>
    <dgm:cxn modelId="{C8DF173F-620D-F84D-BDC0-7D7618F4CE9B}" srcId="{46D96229-FF01-7E49-BEA2-1984E80AF3AE}" destId="{DE21F207-43E6-8042-8035-2B840BB91630}" srcOrd="0" destOrd="0" parTransId="{522D23D9-B232-0A48-9E37-0C791ACA95C4}" sibTransId="{63A067A6-EEE3-AA43-9981-F2B8C7C3C488}"/>
    <dgm:cxn modelId="{7F56E256-F2B9-1E43-BF1D-740E7EBBE157}" srcId="{E139773E-5C2C-A343-A584-2640DACCB453}" destId="{02DE24A2-F73D-704F-8FA2-7B6FD0755F6C}" srcOrd="1" destOrd="0" parTransId="{06F3A265-1B78-C848-A004-715F6EF1498F}" sibTransId="{BA7B564D-6FF3-514E-8787-FCA2A34C906D}"/>
    <dgm:cxn modelId="{8586BB63-E434-FF4E-BE6D-E33DAEDF6AB7}" type="presOf" srcId="{8DDE94DA-B408-3146-BFDF-83BEEE7723C8}" destId="{D61CC52C-B70E-184E-B377-52425531623B}" srcOrd="0" destOrd="0" presId="urn:microsoft.com/office/officeart/2005/8/layout/vList5"/>
    <dgm:cxn modelId="{88F43E70-B372-524E-9548-96196C8CC360}" srcId="{E139773E-5C2C-A343-A584-2640DACCB453}" destId="{DC30E3E1-3EB9-2F4A-8202-0A11FB07FE0A}" srcOrd="0" destOrd="0" parTransId="{EDB8EA2E-4128-4045-8136-9607FDE664A3}" sibTransId="{BBB7DAA9-C3CF-DF4B-BC25-7572766CF3CE}"/>
    <dgm:cxn modelId="{F7525278-00F1-354E-9CB6-CBD480FA37E6}" type="presOf" srcId="{2C3011EE-C657-E442-9002-3DAC7838CBAE}" destId="{5F8D2523-455D-764E-898F-DB64C6E6ED77}" srcOrd="0" destOrd="1" presId="urn:microsoft.com/office/officeart/2005/8/layout/vList5"/>
    <dgm:cxn modelId="{C19E9C81-1D1A-EB43-99FF-1D565FEFDD59}" type="presOf" srcId="{E139773E-5C2C-A343-A584-2640DACCB453}" destId="{4C503F06-6EEA-A94F-B3B5-3CFB38752451}" srcOrd="0" destOrd="0" presId="urn:microsoft.com/office/officeart/2005/8/layout/vList5"/>
    <dgm:cxn modelId="{7722E186-A495-D844-9885-135DB2E2EE03}" type="presOf" srcId="{41886033-31DF-7248-B5B0-6BB5273BD8AE}" destId="{6F1A7037-6083-7843-AD74-F4303EFF2B79}" srcOrd="0" destOrd="0" presId="urn:microsoft.com/office/officeart/2005/8/layout/vList5"/>
    <dgm:cxn modelId="{A615B99E-7672-2042-AB5A-360A23D71D05}" srcId="{41886033-31DF-7248-B5B0-6BB5273BD8AE}" destId="{2C3011EE-C657-E442-9002-3DAC7838CBAE}" srcOrd="1" destOrd="0" parTransId="{FC61471A-78A4-1848-8343-60BA49463C54}" sibTransId="{7AE1F4B1-84FF-EA41-873F-8B05666417EA}"/>
    <dgm:cxn modelId="{CA43EAA5-D523-1A48-A697-D0E5F16F92D8}" srcId="{8DDE94DA-B408-3146-BFDF-83BEEE7723C8}" destId="{48663F58-E0F0-7A4B-BEF0-90F9243DE0A2}" srcOrd="3" destOrd="0" parTransId="{65D2D550-A9B6-764C-8138-CE4B8B226E88}" sibTransId="{48AF77C9-6230-F14B-966C-C8BC20A15232}"/>
    <dgm:cxn modelId="{292F12A9-83CF-6F44-AE6F-40DC33F87539}" type="presOf" srcId="{4A6358C5-7DC4-4346-AC94-16120E956007}" destId="{5F8D2523-455D-764E-898F-DB64C6E6ED77}" srcOrd="0" destOrd="0" presId="urn:microsoft.com/office/officeart/2005/8/layout/vList5"/>
    <dgm:cxn modelId="{90D551B3-79CD-8C45-AE80-E6D751AFE17B}" type="presOf" srcId="{46D96229-FF01-7E49-BEA2-1984E80AF3AE}" destId="{2944DC1F-C06D-9042-8233-9E34B37E888B}" srcOrd="0" destOrd="0" presId="urn:microsoft.com/office/officeart/2005/8/layout/vList5"/>
    <dgm:cxn modelId="{A3FF69BB-70BC-2F42-9D57-AA8E4391FCC3}" srcId="{8DDE94DA-B408-3146-BFDF-83BEEE7723C8}" destId="{41886033-31DF-7248-B5B0-6BB5273BD8AE}" srcOrd="0" destOrd="0" parTransId="{FD733517-6E85-6F47-9F6A-7D19BA176F48}" sibTransId="{FCC1DE41-3454-3D4C-BAD2-4841921D5450}"/>
    <dgm:cxn modelId="{8638EDC4-E618-E34C-A54F-2F58C058BB43}" type="presOf" srcId="{02DE24A2-F73D-704F-8FA2-7B6FD0755F6C}" destId="{8E213F24-1DAD-AD43-BCF3-CCB854302BC6}" srcOrd="0" destOrd="1" presId="urn:microsoft.com/office/officeart/2005/8/layout/vList5"/>
    <dgm:cxn modelId="{6E9556DB-6765-BA49-AD3C-17E3CBB42CAF}" srcId="{8DDE94DA-B408-3146-BFDF-83BEEE7723C8}" destId="{46D96229-FF01-7E49-BEA2-1984E80AF3AE}" srcOrd="2" destOrd="0" parTransId="{47C88ABC-E6DC-844D-983A-9E407C1A79F6}" sibTransId="{9B470061-52FC-9043-ADB6-3E4D39393E3F}"/>
    <dgm:cxn modelId="{B6FD33DE-62D5-4A4E-A739-2D5DAF5B8091}" type="presOf" srcId="{48663F58-E0F0-7A4B-BEF0-90F9243DE0A2}" destId="{67F90F93-55FB-B644-B6F6-B3E8AD07F782}" srcOrd="0" destOrd="0" presId="urn:microsoft.com/office/officeart/2005/8/layout/vList5"/>
    <dgm:cxn modelId="{9CEFFEE6-4147-9340-ACE9-FB6B449F16D5}" type="presOf" srcId="{5D9352AA-11B3-2548-92E3-C94DF14C32B0}" destId="{58560EFA-AD54-3344-AD6E-E1CB4B0153F5}" srcOrd="0" destOrd="0" presId="urn:microsoft.com/office/officeart/2005/8/layout/vList5"/>
    <dgm:cxn modelId="{3ED2E0FA-6896-DF4A-8CCB-B12FE0530D37}" srcId="{41886033-31DF-7248-B5B0-6BB5273BD8AE}" destId="{4A6358C5-7DC4-4346-AC94-16120E956007}" srcOrd="0" destOrd="0" parTransId="{1669B62A-F57D-434C-9793-9F6F8D53C5CC}" sibTransId="{63BCE570-2A92-0B42-8D54-AFB315CBF597}"/>
    <dgm:cxn modelId="{48B049B3-8CA3-C44C-A006-1C4206857869}" type="presParOf" srcId="{D61CC52C-B70E-184E-B377-52425531623B}" destId="{0E1EE434-CAFD-9F41-BB06-AE2621124FD4}" srcOrd="0" destOrd="0" presId="urn:microsoft.com/office/officeart/2005/8/layout/vList5"/>
    <dgm:cxn modelId="{5203BAA4-9884-8B4A-9C3D-E549BFEE89C7}" type="presParOf" srcId="{0E1EE434-CAFD-9F41-BB06-AE2621124FD4}" destId="{6F1A7037-6083-7843-AD74-F4303EFF2B79}" srcOrd="0" destOrd="0" presId="urn:microsoft.com/office/officeart/2005/8/layout/vList5"/>
    <dgm:cxn modelId="{18C12971-673E-C147-9F32-76125A3D1C59}" type="presParOf" srcId="{0E1EE434-CAFD-9F41-BB06-AE2621124FD4}" destId="{5F8D2523-455D-764E-898F-DB64C6E6ED77}" srcOrd="1" destOrd="0" presId="urn:microsoft.com/office/officeart/2005/8/layout/vList5"/>
    <dgm:cxn modelId="{E213E402-4DD4-C04A-AE73-7222AAE5F1BA}" type="presParOf" srcId="{D61CC52C-B70E-184E-B377-52425531623B}" destId="{1CA94DB2-267D-6C44-B839-BA03C38ED928}" srcOrd="1" destOrd="0" presId="urn:microsoft.com/office/officeart/2005/8/layout/vList5"/>
    <dgm:cxn modelId="{70D5E283-DEC3-2649-90BD-E58CDB6415D9}" type="presParOf" srcId="{D61CC52C-B70E-184E-B377-52425531623B}" destId="{AA50BE5B-DF21-5F43-88AC-73A7565F0265}" srcOrd="2" destOrd="0" presId="urn:microsoft.com/office/officeart/2005/8/layout/vList5"/>
    <dgm:cxn modelId="{71422FF3-3B51-094D-99A4-6871BE4AA5A8}" type="presParOf" srcId="{AA50BE5B-DF21-5F43-88AC-73A7565F0265}" destId="{4C503F06-6EEA-A94F-B3B5-3CFB38752451}" srcOrd="0" destOrd="0" presId="urn:microsoft.com/office/officeart/2005/8/layout/vList5"/>
    <dgm:cxn modelId="{3E910161-4FEC-6E4B-A899-DD62834D865D}" type="presParOf" srcId="{AA50BE5B-DF21-5F43-88AC-73A7565F0265}" destId="{8E213F24-1DAD-AD43-BCF3-CCB854302BC6}" srcOrd="1" destOrd="0" presId="urn:microsoft.com/office/officeart/2005/8/layout/vList5"/>
    <dgm:cxn modelId="{DD02FA2D-1279-EF41-9D04-5C4DC8D43486}" type="presParOf" srcId="{D61CC52C-B70E-184E-B377-52425531623B}" destId="{E865B145-49C3-174B-8942-7F2F977851AE}" srcOrd="3" destOrd="0" presId="urn:microsoft.com/office/officeart/2005/8/layout/vList5"/>
    <dgm:cxn modelId="{D8C071D8-362D-494E-92E9-0183C67565E4}" type="presParOf" srcId="{D61CC52C-B70E-184E-B377-52425531623B}" destId="{B7C0DC96-58AC-B042-A660-DE09981A8E0B}" srcOrd="4" destOrd="0" presId="urn:microsoft.com/office/officeart/2005/8/layout/vList5"/>
    <dgm:cxn modelId="{2E11A3C8-ECE5-8040-81CA-B70A96DFD5AB}" type="presParOf" srcId="{B7C0DC96-58AC-B042-A660-DE09981A8E0B}" destId="{2944DC1F-C06D-9042-8233-9E34B37E888B}" srcOrd="0" destOrd="0" presId="urn:microsoft.com/office/officeart/2005/8/layout/vList5"/>
    <dgm:cxn modelId="{BEB0C5C5-055A-7A48-AEFA-0B5C2005EC05}" type="presParOf" srcId="{B7C0DC96-58AC-B042-A660-DE09981A8E0B}" destId="{3AD95E6A-B630-7942-8956-3B31E388523E}" srcOrd="1" destOrd="0" presId="urn:microsoft.com/office/officeart/2005/8/layout/vList5"/>
    <dgm:cxn modelId="{A0D01E09-6ADF-7C43-B9A4-3CA6FC97DDC7}" type="presParOf" srcId="{D61CC52C-B70E-184E-B377-52425531623B}" destId="{B0ECBED8-28A6-BB4C-96AB-1276E39D1DC9}" srcOrd="5" destOrd="0" presId="urn:microsoft.com/office/officeart/2005/8/layout/vList5"/>
    <dgm:cxn modelId="{2ADB51B3-EFD8-5A48-B58E-605E1DE3E4C0}" type="presParOf" srcId="{D61CC52C-B70E-184E-B377-52425531623B}" destId="{E36799E5-6910-C14B-AA4C-8A46D476B407}" srcOrd="6" destOrd="0" presId="urn:microsoft.com/office/officeart/2005/8/layout/vList5"/>
    <dgm:cxn modelId="{0D3A26C6-B30C-584A-A7DC-88861CD627E3}" type="presParOf" srcId="{E36799E5-6910-C14B-AA4C-8A46D476B407}" destId="{67F90F93-55FB-B644-B6F6-B3E8AD07F782}" srcOrd="0" destOrd="0" presId="urn:microsoft.com/office/officeart/2005/8/layout/vList5"/>
    <dgm:cxn modelId="{A520144F-C948-4D47-9A9C-D6E105E6AA8F}" type="presParOf" srcId="{E36799E5-6910-C14B-AA4C-8A46D476B407}" destId="{58560EFA-AD54-3344-AD6E-E1CB4B0153F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D2523-455D-764E-898F-DB64C6E6ED77}">
      <dsp:nvSpPr>
        <dsp:cNvPr id="0" name=""/>
        <dsp:cNvSpPr/>
      </dsp:nvSpPr>
      <dsp:spPr>
        <a:xfrm rot="5400000">
          <a:off x="5483854" y="-2265354"/>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test each individual piece of code.</a:t>
          </a:r>
          <a:endParaRPr lang="en-U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Think each class or method.</a:t>
          </a:r>
          <a:endParaRPr lang="en-US" sz="1200" kern="1200" dirty="0"/>
        </a:p>
      </dsp:txBody>
      <dsp:txXfrm rot="-5400000">
        <a:off x="3115952" y="141780"/>
        <a:ext cx="5500239" cy="725203"/>
      </dsp:txXfrm>
    </dsp:sp>
    <dsp:sp modelId="{6F1A7037-6083-7843-AD74-F4303EFF2B79}">
      <dsp:nvSpPr>
        <dsp:cNvPr id="0" name=""/>
        <dsp:cNvSpPr/>
      </dsp:nvSpPr>
      <dsp:spPr>
        <a:xfrm>
          <a:off x="0" y="2088"/>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Unit</a:t>
          </a:r>
          <a:endParaRPr lang="en-US" sz="3800" kern="1200" dirty="0"/>
        </a:p>
      </dsp:txBody>
      <dsp:txXfrm>
        <a:off x="49040" y="51128"/>
        <a:ext cx="3017872" cy="906504"/>
      </dsp:txXfrm>
    </dsp:sp>
    <dsp:sp modelId="{8E213F24-1DAD-AD43-BCF3-CCB854302BC6}">
      <dsp:nvSpPr>
        <dsp:cNvPr id="0" name=""/>
        <dsp:cNvSpPr/>
      </dsp:nvSpPr>
      <dsp:spPr>
        <a:xfrm rot="5400000">
          <a:off x="5483854" y="-1210541"/>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test the integrations of many units together.</a:t>
          </a:r>
        </a:p>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make sure your code works when put together, including dependencies, databases and libraries.</a:t>
          </a:r>
        </a:p>
      </dsp:txBody>
      <dsp:txXfrm rot="-5400000">
        <a:off x="3115952" y="1196593"/>
        <a:ext cx="5500239" cy="725203"/>
      </dsp:txXfrm>
    </dsp:sp>
    <dsp:sp modelId="{4C503F06-6EEA-A94F-B3B5-3CFB38752451}">
      <dsp:nvSpPr>
        <dsp:cNvPr id="0" name=""/>
        <dsp:cNvSpPr/>
      </dsp:nvSpPr>
      <dsp:spPr>
        <a:xfrm>
          <a:off x="0" y="1056902"/>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Integration</a:t>
          </a:r>
        </a:p>
      </dsp:txBody>
      <dsp:txXfrm>
        <a:off x="49040" y="1105942"/>
        <a:ext cx="3017872" cy="906504"/>
      </dsp:txXfrm>
    </dsp:sp>
    <dsp:sp modelId="{3AD95E6A-B630-7942-8956-3B31E388523E}">
      <dsp:nvSpPr>
        <dsp:cNvPr id="0" name=""/>
        <dsp:cNvSpPr/>
      </dsp:nvSpPr>
      <dsp:spPr>
        <a:xfrm rot="5400000">
          <a:off x="5483854" y="-155727"/>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After integrating (and maybe fixing) you should run your unit tests again. This is regression testing to ensure that further changes have not broken any units that were already tested. You can run your unit tests again and again for regression testing</a:t>
          </a:r>
        </a:p>
      </dsp:txBody>
      <dsp:txXfrm rot="-5400000">
        <a:off x="3115952" y="2251407"/>
        <a:ext cx="5500239" cy="725203"/>
      </dsp:txXfrm>
    </dsp:sp>
    <dsp:sp modelId="{2944DC1F-C06D-9042-8233-9E34B37E888B}">
      <dsp:nvSpPr>
        <dsp:cNvPr id="0" name=""/>
        <dsp:cNvSpPr/>
      </dsp:nvSpPr>
      <dsp:spPr>
        <a:xfrm>
          <a:off x="0" y="2111716"/>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Regression</a:t>
          </a:r>
        </a:p>
      </dsp:txBody>
      <dsp:txXfrm>
        <a:off x="49040" y="2160756"/>
        <a:ext cx="3017872" cy="906504"/>
      </dsp:txXfrm>
    </dsp:sp>
    <dsp:sp modelId="{58560EFA-AD54-3344-AD6E-E1CB4B0153F5}">
      <dsp:nvSpPr>
        <dsp:cNvPr id="0" name=""/>
        <dsp:cNvSpPr/>
      </dsp:nvSpPr>
      <dsp:spPr>
        <a:xfrm rot="5400000">
          <a:off x="5483854" y="899086"/>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should test that the program works the way a user/customer expects the application to work. Acceptance tests ensure that the functionality meets business requirements.</a:t>
          </a:r>
        </a:p>
      </dsp:txBody>
      <dsp:txXfrm rot="-5400000">
        <a:off x="3115952" y="3306220"/>
        <a:ext cx="5500239" cy="725203"/>
      </dsp:txXfrm>
    </dsp:sp>
    <dsp:sp modelId="{67F90F93-55FB-B644-B6F6-B3E8AD07F782}">
      <dsp:nvSpPr>
        <dsp:cNvPr id="0" name=""/>
        <dsp:cNvSpPr/>
      </dsp:nvSpPr>
      <dsp:spPr>
        <a:xfrm>
          <a:off x="0" y="3166529"/>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Acceptance</a:t>
          </a:r>
        </a:p>
      </dsp:txBody>
      <dsp:txXfrm>
        <a:off x="49040" y="3215569"/>
        <a:ext cx="3017872" cy="90650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6/25/21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73B48-74AE-D648-BEEF-B9A9669F7943}" type="datetimeFigureOut">
              <a:rPr lang="en-US" smtClean="0"/>
              <a:t>6/25/21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2D1F4-0744-7A49-9056-7D1040836E85}" type="slidenum">
              <a:rPr lang="en-US" smtClean="0"/>
              <a:t>‹#›</a:t>
            </a:fld>
            <a:endParaRPr lang="en-US"/>
          </a:p>
        </p:txBody>
      </p:sp>
    </p:spTree>
    <p:extLst>
      <p:ext uri="{BB962C8B-B14F-4D97-AF65-F5344CB8AC3E}">
        <p14:creationId xmlns:p14="http://schemas.microsoft.com/office/powerpoint/2010/main" val="327472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it is bad practice to call a variable the same as a keyword, but you can use a trailing underscore to distinguish if you must.</a:t>
            </a:r>
          </a:p>
        </p:txBody>
      </p:sp>
      <p:sp>
        <p:nvSpPr>
          <p:cNvPr id="4" name="Slide Number Placeholder 3"/>
          <p:cNvSpPr>
            <a:spLocks noGrp="1"/>
          </p:cNvSpPr>
          <p:nvPr>
            <p:ph type="sldNum" sz="quarter" idx="10"/>
          </p:nvPr>
        </p:nvSpPr>
        <p:spPr/>
        <p:txBody>
          <a:bodyPr/>
          <a:lstStyle/>
          <a:p>
            <a:fld id="{40AF8E6D-2F87-4F6A-97CA-AABE12BDBAA7}" type="slidenum">
              <a:rPr lang="en-GB" smtClean="0"/>
              <a:t>21</a:t>
            </a:fld>
            <a:endParaRPr lang="en-GB"/>
          </a:p>
        </p:txBody>
      </p:sp>
    </p:spTree>
    <p:extLst>
      <p:ext uri="{BB962C8B-B14F-4D97-AF65-F5344CB8AC3E}">
        <p14:creationId xmlns:p14="http://schemas.microsoft.com/office/powerpoint/2010/main" val="72011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a:p>
            <a:r>
              <a:rPr lang="en-GB" dirty="0"/>
              <a:t>Add two random numbers together</a:t>
            </a:r>
          </a:p>
          <a:p>
            <a:endParaRPr lang="en-GB" dirty="0"/>
          </a:p>
          <a:p>
            <a:r>
              <a:rPr lang="en-GB" dirty="0"/>
              <a:t>Requires no setup. </a:t>
            </a:r>
          </a:p>
          <a:p>
            <a:r>
              <a:rPr lang="en-GB" dirty="0"/>
              <a:t>"""</a:t>
            </a:r>
          </a:p>
          <a:p>
            <a:r>
              <a:rPr lang="en-GB" dirty="0"/>
              <a:t>import random</a:t>
            </a:r>
          </a:p>
          <a:p>
            <a:endParaRPr lang="en-GB" dirty="0"/>
          </a:p>
          <a:p>
            <a:endParaRPr lang="en-GB" dirty="0"/>
          </a:p>
          <a:p>
            <a:endParaRPr lang="en-GB" dirty="0"/>
          </a:p>
          <a:p>
            <a:r>
              <a:rPr lang="en-GB" dirty="0"/>
              <a:t>def add (num1, num2):</a:t>
            </a:r>
          </a:p>
          <a:p>
            <a:r>
              <a:rPr lang="en-GB" dirty="0"/>
              <a:t>    """</a:t>
            </a:r>
          </a:p>
          <a:p>
            <a:r>
              <a:rPr lang="en-GB" dirty="0"/>
              <a:t>    Add two numbers.</a:t>
            </a:r>
          </a:p>
          <a:p>
            <a:endParaRPr lang="en-GB" dirty="0"/>
          </a:p>
          <a:p>
            <a:r>
              <a:rPr lang="en-GB" dirty="0"/>
              <a:t>    </a:t>
            </a:r>
            <a:r>
              <a:rPr lang="en-GB" dirty="0" err="1"/>
              <a:t>Postional</a:t>
            </a:r>
            <a:r>
              <a:rPr lang="en-GB" dirty="0"/>
              <a:t> arguments:</a:t>
            </a:r>
          </a:p>
          <a:p>
            <a:r>
              <a:rPr lang="en-GB" dirty="0"/>
              <a:t>    num1 -- an integer or double number (no default)</a:t>
            </a:r>
          </a:p>
          <a:p>
            <a:r>
              <a:rPr lang="en-GB" dirty="0"/>
              <a:t>    num2 -- an integer or double number (no default) </a:t>
            </a:r>
          </a:p>
          <a:p>
            <a:pPr marL="0" indent="0">
              <a:buNone/>
            </a:pPr>
            <a:endParaRPr lang="en-GB" sz="1200" dirty="0">
              <a:latin typeface="Courier New" panose="02070309020205020404" pitchFamily="49" charset="0"/>
              <a:cs typeface="Courier New" panose="02070309020205020404" pitchFamily="49" charset="0"/>
            </a:endParaRPr>
          </a:p>
          <a:p>
            <a:pPr marL="0" indent="0">
              <a:buNone/>
            </a:pPr>
            <a:r>
              <a:rPr lang="en-GB" sz="1200" baseline="0" dirty="0">
                <a:latin typeface="Courier New" panose="02070309020205020404" pitchFamily="49" charset="0"/>
                <a:cs typeface="Courier New" panose="02070309020205020404" pitchFamily="49" charset="0"/>
              </a:rPr>
              <a:t>    </a:t>
            </a:r>
            <a:r>
              <a:rPr lang="en-GB" sz="1200" dirty="0">
                <a:latin typeface="Courier New" panose="02070309020205020404" pitchFamily="49" charset="0"/>
                <a:cs typeface="Courier New" panose="02070309020205020404" pitchFamily="49" charset="0"/>
              </a:rPr>
              <a:t>Returns:</a:t>
            </a:r>
          </a:p>
          <a:p>
            <a:pPr marL="0" indent="0">
              <a:buNone/>
            </a:pPr>
            <a:r>
              <a:rPr lang="en-GB" sz="1200" dirty="0">
                <a:latin typeface="Courier New" panose="02070309020205020404" pitchFamily="49" charset="0"/>
                <a:cs typeface="Courier New" panose="02070309020205020404" pitchFamily="49" charset="0"/>
              </a:rPr>
              <a:t>    The sum of the numbers.</a:t>
            </a:r>
          </a:p>
          <a:p>
            <a:endParaRPr lang="en-GB" dirty="0"/>
          </a:p>
          <a:p>
            <a:r>
              <a:rPr lang="en-GB" dirty="0"/>
              <a:t>    """</a:t>
            </a:r>
          </a:p>
          <a:p>
            <a:r>
              <a:rPr lang="en-GB" dirty="0"/>
              <a:t>   </a:t>
            </a:r>
          </a:p>
          <a:p>
            <a:r>
              <a:rPr lang="en-GB" dirty="0"/>
              <a:t>    return num1 + num2    </a:t>
            </a:r>
          </a:p>
          <a:p>
            <a:endParaRPr lang="en-GB" dirty="0"/>
          </a:p>
          <a:p>
            <a:endParaRPr lang="en-GB" dirty="0"/>
          </a:p>
          <a:p>
            <a:r>
              <a:rPr lang="en-GB" dirty="0"/>
              <a:t>    </a:t>
            </a:r>
          </a:p>
          <a:p>
            <a:r>
              <a:rPr lang="en-GB" dirty="0" err="1"/>
              <a:t>numA</a:t>
            </a:r>
            <a:r>
              <a:rPr lang="en-GB" dirty="0"/>
              <a:t> = </a:t>
            </a:r>
            <a:r>
              <a:rPr lang="en-GB" dirty="0" err="1"/>
              <a:t>random.random</a:t>
            </a:r>
            <a:r>
              <a:rPr lang="en-GB" dirty="0"/>
              <a:t>() * 10</a:t>
            </a:r>
          </a:p>
          <a:p>
            <a:r>
              <a:rPr lang="en-GB" dirty="0" err="1"/>
              <a:t>numB</a:t>
            </a:r>
            <a:r>
              <a:rPr lang="en-GB" dirty="0"/>
              <a:t> = </a:t>
            </a:r>
            <a:r>
              <a:rPr lang="en-GB" dirty="0" err="1"/>
              <a:t>random.random</a:t>
            </a:r>
            <a:r>
              <a:rPr lang="en-GB" dirty="0"/>
              <a:t>() * 10    </a:t>
            </a:r>
          </a:p>
          <a:p>
            <a:r>
              <a:rPr lang="en-GB" dirty="0"/>
              <a:t>print(add(</a:t>
            </a:r>
            <a:r>
              <a:rPr lang="en-GB" dirty="0" err="1"/>
              <a:t>numA</a:t>
            </a:r>
            <a:r>
              <a:rPr lang="en-GB" dirty="0"/>
              <a:t>, </a:t>
            </a:r>
            <a:r>
              <a:rPr lang="en-GB" dirty="0" err="1"/>
              <a:t>numB</a:t>
            </a:r>
            <a:r>
              <a:rPr lang="en-GB" dirty="0"/>
              <a:t>))</a:t>
            </a:r>
          </a:p>
          <a:p>
            <a:endParaRPr lang="en-GB" dirty="0"/>
          </a:p>
          <a:p>
            <a:endParaRPr lang="en-GB" dirty="0"/>
          </a:p>
          <a:p>
            <a:r>
              <a:rPr lang="en-GB" dirty="0"/>
              <a:t># Download this file</a:t>
            </a:r>
          </a:p>
          <a:p>
            <a:r>
              <a:rPr lang="en-GB" dirty="0"/>
              <a:t># Run it with </a:t>
            </a:r>
          </a:p>
          <a:p>
            <a:r>
              <a:rPr lang="en-GB" dirty="0"/>
              <a:t># python -</a:t>
            </a:r>
            <a:r>
              <a:rPr lang="en-GB" dirty="0" err="1"/>
              <a:t>i</a:t>
            </a:r>
            <a:r>
              <a:rPr lang="en-GB" dirty="0"/>
              <a:t> docs.py</a:t>
            </a:r>
          </a:p>
          <a:p>
            <a:r>
              <a:rPr lang="en-GB" dirty="0"/>
              <a:t># This will run the file and leave you at the command prompt, with the file imported.</a:t>
            </a:r>
          </a:p>
          <a:p>
            <a:r>
              <a:rPr lang="en-GB" dirty="0"/>
              <a:t># Now try </a:t>
            </a:r>
          </a:p>
          <a:p>
            <a:r>
              <a:rPr lang="en-GB" dirty="0"/>
              <a:t># help(add)</a:t>
            </a:r>
          </a:p>
        </p:txBody>
      </p:sp>
      <p:sp>
        <p:nvSpPr>
          <p:cNvPr id="4" name="Slide Number Placeholder 3"/>
          <p:cNvSpPr>
            <a:spLocks noGrp="1"/>
          </p:cNvSpPr>
          <p:nvPr>
            <p:ph type="sldNum" sz="quarter" idx="10"/>
          </p:nvPr>
        </p:nvSpPr>
        <p:spPr/>
        <p:txBody>
          <a:bodyPr/>
          <a:lstStyle/>
          <a:p>
            <a:fld id="{40AF8E6D-2F87-4F6A-97CA-AABE12BDBAA7}" type="slidenum">
              <a:rPr lang="en-GB" smtClean="0"/>
              <a:t>24</a:t>
            </a:fld>
            <a:endParaRPr lang="en-GB"/>
          </a:p>
        </p:txBody>
      </p:sp>
    </p:spTree>
    <p:extLst>
      <p:ext uri="{BB962C8B-B14F-4D97-AF65-F5344CB8AC3E}">
        <p14:creationId xmlns:p14="http://schemas.microsoft.com/office/powerpoint/2010/main" val="25680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a docs directory, and copy docs.py into it.</a:t>
            </a:r>
          </a:p>
          <a:p>
            <a:r>
              <a:rPr lang="en-GB" dirty="0"/>
              <a:t>Open a command prompt.</a:t>
            </a:r>
          </a:p>
          <a:p>
            <a:endParaRPr lang="en-GB" dirty="0"/>
          </a:p>
          <a:p>
            <a:r>
              <a:rPr lang="en-GB" dirty="0"/>
              <a:t>sphinx-</a:t>
            </a:r>
            <a:r>
              <a:rPr lang="en-GB" dirty="0" err="1"/>
              <a:t>quickstart</a:t>
            </a:r>
            <a:r>
              <a:rPr lang="en-GB" dirty="0"/>
              <a:t> </a:t>
            </a:r>
          </a:p>
          <a:p>
            <a:endParaRPr lang="en-GB" dirty="0"/>
          </a:p>
          <a:p>
            <a:r>
              <a:rPr lang="en-GB" dirty="0"/>
              <a:t>Root path for documentation[.]: &lt;ENTER&gt;</a:t>
            </a:r>
          </a:p>
          <a:p>
            <a:r>
              <a:rPr lang="en-GB" dirty="0"/>
              <a:t>Separate source and build directories(y/n)[n]: &lt;ENTER&gt;</a:t>
            </a:r>
          </a:p>
          <a:p>
            <a:r>
              <a:rPr lang="en-GB" dirty="0"/>
              <a:t>Name prefix for templates and static directories[_]: &lt;ENTER&gt;</a:t>
            </a:r>
          </a:p>
          <a:p>
            <a:r>
              <a:rPr lang="en-GB" dirty="0"/>
              <a:t>Project name: </a:t>
            </a:r>
            <a:r>
              <a:rPr lang="en-GB" dirty="0" err="1"/>
              <a:t>docstest</a:t>
            </a:r>
            <a:endParaRPr lang="en-GB" dirty="0"/>
          </a:p>
          <a:p>
            <a:r>
              <a:rPr lang="en-GB" dirty="0"/>
              <a:t>Author: Your name</a:t>
            </a:r>
          </a:p>
          <a:p>
            <a:r>
              <a:rPr lang="en-GB" dirty="0"/>
              <a:t>Project version: 1</a:t>
            </a:r>
          </a:p>
          <a:p>
            <a:r>
              <a:rPr lang="en-GB" dirty="0"/>
              <a:t>Project release: &lt;ENTER&gt;</a:t>
            </a:r>
          </a:p>
          <a:p>
            <a:r>
              <a:rPr lang="en-GB" dirty="0"/>
              <a:t>Project language [</a:t>
            </a:r>
            <a:r>
              <a:rPr lang="en-GB" dirty="0" err="1"/>
              <a:t>en</a:t>
            </a:r>
            <a:r>
              <a:rPr lang="en-GB" dirty="0"/>
              <a:t>]: &lt;ENTER&gt;</a:t>
            </a:r>
          </a:p>
          <a:p>
            <a:r>
              <a:rPr lang="en-GB" dirty="0"/>
              <a:t>Source file suffix [.</a:t>
            </a:r>
            <a:r>
              <a:rPr lang="en-GB" dirty="0" err="1"/>
              <a:t>rst</a:t>
            </a:r>
            <a:r>
              <a:rPr lang="en-GB" dirty="0"/>
              <a:t>]</a:t>
            </a:r>
          </a:p>
          <a:p>
            <a:r>
              <a:rPr lang="en-GB" dirty="0"/>
              <a:t>Name of your master document (without suffix)[index]: &lt;ENTER&gt;</a:t>
            </a:r>
          </a:p>
          <a:p>
            <a:r>
              <a:rPr lang="en-GB" dirty="0"/>
              <a:t>Do you want to use the </a:t>
            </a:r>
            <a:r>
              <a:rPr lang="en-GB" dirty="0" err="1"/>
              <a:t>epub</a:t>
            </a:r>
            <a:r>
              <a:rPr lang="en-GB" dirty="0"/>
              <a:t> builder (y/n) [n]: &lt;ENTER&gt;</a:t>
            </a:r>
          </a:p>
          <a:p>
            <a:r>
              <a:rPr lang="en-GB" dirty="0" err="1"/>
              <a:t>autodoc</a:t>
            </a:r>
            <a:r>
              <a:rPr lang="en-GB" dirty="0"/>
              <a:t>: automatically insert docstrings from modules (y/n) [n]: &lt;ENTER&gt;</a:t>
            </a:r>
          </a:p>
          <a:p>
            <a:r>
              <a:rPr lang="en-GB" dirty="0" err="1"/>
              <a:t>doctest</a:t>
            </a:r>
            <a:r>
              <a:rPr lang="en-GB" dirty="0"/>
              <a:t>: automatically test code snippets in </a:t>
            </a:r>
            <a:r>
              <a:rPr lang="en-GB" dirty="0" err="1"/>
              <a:t>doctest</a:t>
            </a:r>
            <a:r>
              <a:rPr lang="en-GB" dirty="0"/>
              <a:t> blocks (y/n) [n]: &lt;ENTER&gt;</a:t>
            </a:r>
          </a:p>
          <a:p>
            <a:r>
              <a:rPr lang="en-GB" dirty="0" err="1"/>
              <a:t>intersphinx</a:t>
            </a:r>
            <a:r>
              <a:rPr lang="en-GB" dirty="0"/>
              <a:t>: link between Sphinx documentation of different projects (y/n) [n]: &lt;ENTER&gt;</a:t>
            </a:r>
          </a:p>
          <a:p>
            <a:r>
              <a:rPr lang="en-GB" dirty="0" err="1"/>
              <a:t>todo</a:t>
            </a:r>
            <a:r>
              <a:rPr lang="en-GB" dirty="0"/>
              <a:t>: write "</a:t>
            </a:r>
            <a:r>
              <a:rPr lang="en-GB" dirty="0" err="1"/>
              <a:t>todo</a:t>
            </a:r>
            <a:r>
              <a:rPr lang="en-GB" dirty="0"/>
              <a:t>" entries that can be shown or hidden on build (y/n) [n]: &lt;ENTER&gt;</a:t>
            </a:r>
          </a:p>
          <a:p>
            <a:r>
              <a:rPr lang="en-GB" dirty="0"/>
              <a:t>coverage: checks for documentation coverage (y/n) [n]: &lt;ENTER&gt;</a:t>
            </a:r>
          </a:p>
          <a:p>
            <a:r>
              <a:rPr lang="en-GB" dirty="0" err="1"/>
              <a:t>pngmath</a:t>
            </a:r>
            <a:r>
              <a:rPr lang="en-GB" dirty="0"/>
              <a:t>: include math, rendered as PNG images (y/n) [n]: &lt;ENTER&gt;</a:t>
            </a:r>
          </a:p>
          <a:p>
            <a:r>
              <a:rPr lang="en-GB" dirty="0" err="1"/>
              <a:t>mathjax</a:t>
            </a:r>
            <a:r>
              <a:rPr lang="en-GB" dirty="0"/>
              <a:t>: include math, rendered in the browser by </a:t>
            </a:r>
            <a:r>
              <a:rPr lang="en-GB" dirty="0" err="1"/>
              <a:t>MathJax</a:t>
            </a:r>
            <a:r>
              <a:rPr lang="en-GB" dirty="0"/>
              <a:t> (y/n) [n]: &lt;ENTER&gt;</a:t>
            </a:r>
          </a:p>
          <a:p>
            <a:r>
              <a:rPr lang="en-GB" dirty="0" err="1"/>
              <a:t>ifconfig</a:t>
            </a:r>
            <a:r>
              <a:rPr lang="en-GB" dirty="0"/>
              <a:t>: conditional inclusion of content based on config values (y/n) [n]: &lt;ENTER&gt;</a:t>
            </a:r>
          </a:p>
          <a:p>
            <a:r>
              <a:rPr lang="en-GB" dirty="0" err="1"/>
              <a:t>viewcode</a:t>
            </a:r>
            <a:r>
              <a:rPr lang="en-GB" dirty="0"/>
              <a:t>: include links to the source code of documented Python objects (y/n) [n]: &lt;ENTER&gt;</a:t>
            </a:r>
          </a:p>
          <a:p>
            <a:r>
              <a:rPr lang="en-GB" dirty="0"/>
              <a:t>Create </a:t>
            </a:r>
            <a:r>
              <a:rPr lang="en-GB" dirty="0" err="1"/>
              <a:t>Makefile</a:t>
            </a:r>
            <a:r>
              <a:rPr lang="en-GB" dirty="0"/>
              <a:t>? (y/n) [y]: &lt;ENTER IF ON MAC&gt;</a:t>
            </a:r>
          </a:p>
          <a:p>
            <a:r>
              <a:rPr lang="en-GB" dirty="0"/>
              <a:t>Create Windows command file? (y/n) [y]: &lt;ENTER IF ON WINDOWS&gt;</a:t>
            </a:r>
          </a:p>
          <a:p>
            <a:endParaRPr lang="en-GB" dirty="0"/>
          </a:p>
          <a:p>
            <a:r>
              <a:rPr lang="en-GB" dirty="0"/>
              <a:t>Make a directory _source</a:t>
            </a:r>
          </a:p>
          <a:p>
            <a:r>
              <a:rPr lang="en-GB" dirty="0"/>
              <a:t>Copy in docs.py </a:t>
            </a:r>
          </a:p>
          <a:p>
            <a:endParaRPr lang="en-GB" dirty="0"/>
          </a:p>
          <a:p>
            <a:r>
              <a:rPr lang="en-GB" dirty="0"/>
              <a:t>sphinx-</a:t>
            </a:r>
            <a:r>
              <a:rPr lang="en-GB" dirty="0" err="1"/>
              <a:t>apidoc</a:t>
            </a:r>
            <a:r>
              <a:rPr lang="en-GB" dirty="0"/>
              <a:t> -o _source _source</a:t>
            </a:r>
          </a:p>
          <a:p>
            <a:endParaRPr lang="en-GB" dirty="0"/>
          </a:p>
          <a:p>
            <a:r>
              <a:rPr lang="en-GB" dirty="0"/>
              <a:t>Copy </a:t>
            </a:r>
            <a:r>
              <a:rPr lang="en-GB" dirty="0" err="1"/>
              <a:t>index.rst</a:t>
            </a:r>
            <a:r>
              <a:rPr lang="en-GB" dirty="0"/>
              <a:t> into _source</a:t>
            </a:r>
          </a:p>
          <a:p>
            <a:endParaRPr lang="en-GB" dirty="0"/>
          </a:p>
          <a:p>
            <a:endParaRPr lang="en-GB" dirty="0"/>
          </a:p>
          <a:p>
            <a:r>
              <a:rPr lang="en-GB" dirty="0"/>
              <a:t>sphinx-build -c . -b html _source _build</a:t>
            </a:r>
          </a:p>
        </p:txBody>
      </p:sp>
      <p:sp>
        <p:nvSpPr>
          <p:cNvPr id="4" name="Slide Number Placeholder 3"/>
          <p:cNvSpPr>
            <a:spLocks noGrp="1"/>
          </p:cNvSpPr>
          <p:nvPr>
            <p:ph type="sldNum" sz="quarter" idx="10"/>
          </p:nvPr>
        </p:nvSpPr>
        <p:spPr/>
        <p:txBody>
          <a:bodyPr/>
          <a:lstStyle/>
          <a:p>
            <a:fld id="{40AF8E6D-2F87-4F6A-97CA-AABE12BDBAA7}" type="slidenum">
              <a:rPr lang="en-GB" smtClean="0"/>
              <a:t>25</a:t>
            </a:fld>
            <a:endParaRPr lang="en-GB"/>
          </a:p>
        </p:txBody>
      </p:sp>
    </p:spTree>
    <p:extLst>
      <p:ext uri="{BB962C8B-B14F-4D97-AF65-F5344CB8AC3E}">
        <p14:creationId xmlns:p14="http://schemas.microsoft.com/office/powerpoint/2010/main" val="122978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32</a:t>
            </a:fld>
            <a:endParaRPr lang="en-GB"/>
          </a:p>
        </p:txBody>
      </p:sp>
    </p:spTree>
    <p:extLst>
      <p:ext uri="{BB962C8B-B14F-4D97-AF65-F5344CB8AC3E}">
        <p14:creationId xmlns:p14="http://schemas.microsoft.com/office/powerpoint/2010/main" val="2548660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C5C732-857C-444D-8936-716049030DD3}" type="slidenum">
              <a:rPr lang="en-US" smtClean="0"/>
              <a:t>42</a:t>
            </a:fld>
            <a:endParaRPr lang="en-US"/>
          </a:p>
        </p:txBody>
      </p:sp>
    </p:spTree>
    <p:extLst>
      <p:ext uri="{BB962C8B-B14F-4D97-AF65-F5344CB8AC3E}">
        <p14:creationId xmlns:p14="http://schemas.microsoft.com/office/powerpoint/2010/main" val="86203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C5C732-857C-444D-8936-716049030DD3}" type="slidenum">
              <a:rPr lang="en-US" smtClean="0"/>
              <a:t>43</a:t>
            </a:fld>
            <a:endParaRPr lang="en-US"/>
          </a:p>
        </p:txBody>
      </p:sp>
    </p:spTree>
    <p:extLst>
      <p:ext uri="{BB962C8B-B14F-4D97-AF65-F5344CB8AC3E}">
        <p14:creationId xmlns:p14="http://schemas.microsoft.com/office/powerpoint/2010/main" val="2673018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6/25/21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6/25/21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6/25/21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6/25/21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fld id="{7354E80E-D345-4E42-B36B-20EE71C56C71}" type="slidenum">
              <a:rPr lang="en-US" smtClean="0"/>
              <a:pPr/>
              <a:t>‹#›</a:t>
            </a:fld>
            <a:endParaRPr lang="en-US" dirty="0"/>
          </a:p>
        </p:txBody>
      </p:sp>
    </p:spTree>
    <p:extLst>
      <p:ext uri="{BB962C8B-B14F-4D97-AF65-F5344CB8AC3E}">
        <p14:creationId xmlns:p14="http://schemas.microsoft.com/office/powerpoint/2010/main" val="375906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6/25/21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dirty="0"/>
              <a:t>Click to edit Master text styles</a:t>
            </a:r>
          </a:p>
          <a:p>
            <a:pPr lvl="1"/>
            <a:r>
              <a:rPr lang="en-US" dirty="0"/>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dirty="0"/>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dirty="0"/>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6/25/21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6/25/21</a:t>
            </a:fld>
            <a:endParaRPr lang="en-US" dirty="0"/>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6" r:id="rId3"/>
    <p:sldLayoutId id="2147483660" r:id="rId4"/>
    <p:sldLayoutId id="2147483650" r:id="rId5"/>
    <p:sldLayoutId id="2147483662" r:id="rId6"/>
    <p:sldLayoutId id="2147483651" r:id="rId7"/>
    <p:sldLayoutId id="2147483665" r:id="rId8"/>
    <p:sldLayoutId id="2147483664" r:id="rId9"/>
    <p:sldLayoutId id="2147483667" r:id="rId10"/>
    <p:sldLayoutId id="2147483652" r:id="rId11"/>
    <p:sldLayoutId id="2147483661" r:id="rId12"/>
    <p:sldLayoutId id="2147483663" r:id="rId13"/>
    <p:sldLayoutId id="2147483654" r:id="rId14"/>
    <p:sldLayoutId id="2147483655"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gitlab.com/" TargetMode="External"/><Relationship Id="rId7" Type="http://schemas.openxmlformats.org/officeDocument/2006/relationships/hyperlink" Target="https://www.cyberciti.biz/open-source/github-alternatives-open-source-seflt-hosted/" TargetMode="External"/><Relationship Id="rId2" Type="http://schemas.openxmlformats.org/officeDocument/2006/relationships/hyperlink" Target="https://github.com/" TargetMode="External"/><Relationship Id="rId1" Type="http://schemas.openxmlformats.org/officeDocument/2006/relationships/slideLayout" Target="../slideLayouts/slideLayout6.xml"/><Relationship Id="rId6" Type="http://schemas.openxmlformats.org/officeDocument/2006/relationships/hyperlink" Target="https://aws.amazon.com/codecommit/" TargetMode="External"/><Relationship Id="rId5" Type="http://schemas.openxmlformats.org/officeDocument/2006/relationships/hyperlink" Target="https://bitbucket.org/product/" TargetMode="External"/><Relationship Id="rId4" Type="http://schemas.openxmlformats.org/officeDocument/2006/relationships/hyperlink" Target="https://gitlab.com/gitlab-org/gitlab-fo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introduction-to-git-for-data-science-ca5ffd1cebbe" TargetMode="External"/><Relationship Id="rId2" Type="http://schemas.openxmlformats.org/officeDocument/2006/relationships/hyperlink" Target="https://www.cis.upenn.edu/~matuszek/cit591-2012/Lectures/git.ppt" TargetMode="External"/><Relationship Id="rId1" Type="http://schemas.openxmlformats.org/officeDocument/2006/relationships/slideLayout" Target="../slideLayouts/slideLayout5.xml"/><Relationship Id="rId4" Type="http://schemas.openxmlformats.org/officeDocument/2006/relationships/hyperlink" Target="https://towardsdatascience.com/a-guide-to-git-for-data-scientists-fd68bc1c72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library/pydoc.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iki.python.org/moin/DocumentationTool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www.sphinx-doc.org/en/stable/invocation.html#invocation-apidoc" TargetMode="External"/><Relationship Id="rId5" Type="http://schemas.openxmlformats.org/officeDocument/2006/relationships/hyperlink" Target="http://www.sphinx-doc.org/en/stable/tutorial.html" TargetMode="External"/><Relationship Id="rId4" Type="http://schemas.openxmlformats.org/officeDocument/2006/relationships/hyperlink" Target="http://www.sphinx-doc.org/en/stab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hyperlink" Target="https://docs.python-guide.org/writing/tests/"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docs.python.org/3/library/doctest.html"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python-guide.org/writing/test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hyperlink" Target="https://en.wikipedia.org/wiki/Continuous_integration" TargetMode="External"/><Relationship Id="rId4" Type="http://schemas.openxmlformats.org/officeDocument/2006/relationships/hyperlink" Target="https://en.wikipedia.org/wiki/Test-driven_developm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hyperlink" Target="https://pandas.pydata.org/docs/"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spark.apache.org/docs/latest/"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relational-databases/collations/set-or-change-the-server-collation?view=sql-server-ver15"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linkedin.com/in/petermolnar/" TargetMode="External"/><Relationship Id="rId2" Type="http://schemas.openxmlformats.org/officeDocument/2006/relationships/hyperlink" Target="mailto:pmolnar@gsu.edu" TargetMode="External"/><Relationship Id="rId1" Type="http://schemas.openxmlformats.org/officeDocument/2006/relationships/slideLayout" Target="../slideLayouts/slideLayout6.xml"/><Relationship Id="rId4" Type="http://schemas.openxmlformats.org/officeDocument/2006/relationships/hyperlink" Target="https://github.com/kingmoln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Best Practices</a:t>
            </a:r>
            <a:br>
              <a:rPr lang="en-US" dirty="0"/>
            </a:br>
            <a:r>
              <a:rPr lang="en-US" dirty="0"/>
              <a:t>for Data Scientists</a:t>
            </a:r>
          </a:p>
        </p:txBody>
      </p:sp>
      <p:sp>
        <p:nvSpPr>
          <p:cNvPr id="3" name="Subtitle 2"/>
          <p:cNvSpPr>
            <a:spLocks noGrp="1"/>
          </p:cNvSpPr>
          <p:nvPr>
            <p:ph type="subTitle" idx="1"/>
          </p:nvPr>
        </p:nvSpPr>
        <p:spPr/>
        <p:txBody>
          <a:bodyPr/>
          <a:lstStyle/>
          <a:p>
            <a:r>
              <a:rPr lang="en-US" dirty="0"/>
              <a:t>Workshop Outline</a:t>
            </a:r>
          </a:p>
        </p:txBody>
      </p:sp>
      <p:sp>
        <p:nvSpPr>
          <p:cNvPr id="8" name="Text Placeholder 6">
            <a:extLst>
              <a:ext uri="{FF2B5EF4-FFF2-40B4-BE49-F238E27FC236}">
                <a16:creationId xmlns:a16="http://schemas.microsoft.com/office/drawing/2014/main" id="{EEB8B965-1EB1-0146-B45A-351E5C16EAD2}"/>
              </a:ext>
            </a:extLst>
          </p:cNvPr>
          <p:cNvSpPr>
            <a:spLocks noGrp="1"/>
          </p:cNvSpPr>
          <p:nvPr>
            <p:ph type="body" sz="quarter" idx="13"/>
          </p:nvPr>
        </p:nvSpPr>
        <p:spPr>
          <a:xfrm>
            <a:off x="403122" y="4247375"/>
            <a:ext cx="6153150" cy="1089938"/>
          </a:xfrm>
        </p:spPr>
        <p:txBody>
          <a:bodyPr/>
          <a:lstStyle/>
          <a:p>
            <a:r>
              <a:rPr lang="en-US" dirty="0"/>
              <a:t>Dr. Péter Molnár</a:t>
            </a:r>
          </a:p>
          <a:p>
            <a:r>
              <a:rPr lang="en-US" dirty="0"/>
              <a:t>June 25, 2021</a:t>
            </a:r>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BC8B-60DE-454D-A2B5-07F975875265}"/>
              </a:ext>
            </a:extLst>
          </p:cNvPr>
          <p:cNvSpPr>
            <a:spLocks noGrp="1"/>
          </p:cNvSpPr>
          <p:nvPr>
            <p:ph type="title"/>
          </p:nvPr>
        </p:nvSpPr>
        <p:spPr/>
        <p:txBody>
          <a:bodyPr/>
          <a:lstStyle/>
          <a:p>
            <a:r>
              <a:rPr lang="en-US" dirty="0"/>
              <a:t>Common GIT commands</a:t>
            </a:r>
          </a:p>
        </p:txBody>
      </p:sp>
      <p:graphicFrame>
        <p:nvGraphicFramePr>
          <p:cNvPr id="7" name="Content Placeholder 6">
            <a:extLst>
              <a:ext uri="{FF2B5EF4-FFF2-40B4-BE49-F238E27FC236}">
                <a16:creationId xmlns:a16="http://schemas.microsoft.com/office/drawing/2014/main" id="{BC321CA7-5959-5641-B5E0-ACAA31506678}"/>
              </a:ext>
            </a:extLst>
          </p:cNvPr>
          <p:cNvGraphicFramePr>
            <a:graphicFrameLocks noGrp="1"/>
          </p:cNvGraphicFramePr>
          <p:nvPr>
            <p:ph idx="1"/>
            <p:extLst>
              <p:ext uri="{D42A27DB-BD31-4B8C-83A1-F6EECF244321}">
                <p14:modId xmlns:p14="http://schemas.microsoft.com/office/powerpoint/2010/main" val="2080612152"/>
              </p:ext>
            </p:extLst>
          </p:nvPr>
        </p:nvGraphicFramePr>
        <p:xfrm>
          <a:off x="1117600" y="1790699"/>
          <a:ext cx="9956800" cy="4206600"/>
        </p:xfrm>
        <a:graphic>
          <a:graphicData uri="http://schemas.openxmlformats.org/drawingml/2006/table">
            <a:tbl>
              <a:tblPr/>
              <a:tblGrid>
                <a:gridCol w="4978400">
                  <a:extLst>
                    <a:ext uri="{9D8B030D-6E8A-4147-A177-3AD203B41FA5}">
                      <a16:colId xmlns:a16="http://schemas.microsoft.com/office/drawing/2014/main" val="2167697231"/>
                    </a:ext>
                  </a:extLst>
                </a:gridCol>
                <a:gridCol w="4978400">
                  <a:extLst>
                    <a:ext uri="{9D8B030D-6E8A-4147-A177-3AD203B41FA5}">
                      <a16:colId xmlns:a16="http://schemas.microsoft.com/office/drawing/2014/main" val="2534477845"/>
                    </a:ext>
                  </a:extLst>
                </a:gridCol>
              </a:tblGrid>
              <a:tr h="323208">
                <a:tc>
                  <a:txBody>
                    <a:bodyPr/>
                    <a:lstStyle/>
                    <a:p>
                      <a:r>
                        <a:rPr lang="en-US" sz="1500" b="0" i="0" dirty="0">
                          <a:effectLst/>
                          <a:latin typeface="Arial" panose="020B0604020202020204" pitchFamily="34" charset="0"/>
                        </a:rPr>
                        <a:t>command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description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829726"/>
                  </a:ext>
                </a:extLst>
              </a:tr>
              <a:tr h="323208">
                <a:tc>
                  <a:txBody>
                    <a:bodyPr/>
                    <a:lstStyle/>
                    <a:p>
                      <a:r>
                        <a:rPr lang="en-US" sz="1400" b="0" i="0" dirty="0">
                          <a:effectLst/>
                          <a:latin typeface="Arial" panose="020B0604020202020204" pitchFamily="34" charset="0"/>
                        </a:rPr>
                        <a:t>git clone </a:t>
                      </a:r>
                      <a:r>
                        <a:rPr lang="en-US" sz="1400" b="0" i="0" dirty="0" err="1">
                          <a:effectLst/>
                          <a:latin typeface="Arial" panose="020B0604020202020204" pitchFamily="34" charset="0"/>
                        </a:rPr>
                        <a:t>url</a:t>
                      </a:r>
                      <a:r>
                        <a:rPr lang="en-US" sz="1400" b="0" i="0" dirty="0">
                          <a:effectLst/>
                          <a:latin typeface="Arial" panose="020B0604020202020204" pitchFamily="34" charset="0"/>
                        </a:rPr>
                        <a:t> [</a:t>
                      </a:r>
                      <a:r>
                        <a:rPr lang="en-US" sz="1400" b="0" i="0" dirty="0" err="1">
                          <a:effectLst/>
                          <a:latin typeface="Arial" panose="020B0604020202020204" pitchFamily="34" charset="0"/>
                        </a:rPr>
                        <a:t>dir</a:t>
                      </a:r>
                      <a:r>
                        <a:rPr lang="en-US" sz="1400" b="0" i="0" dirty="0">
                          <a:effectLst/>
                          <a:latin typeface="Arial" panose="020B0604020202020204" pitchFamily="34" charset="0"/>
                        </a:rPr>
                        <a:t>]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copy a Git repository so you can add to it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494843"/>
                  </a:ext>
                </a:extLst>
              </a:tr>
              <a:tr h="323208">
                <a:tc>
                  <a:txBody>
                    <a:bodyPr/>
                    <a:lstStyle/>
                    <a:p>
                      <a:r>
                        <a:rPr lang="en-US" sz="1500" b="0" i="0" dirty="0">
                          <a:effectLst/>
                          <a:latin typeface="Arial" panose="020B0604020202020204" pitchFamily="34" charset="0"/>
                        </a:rPr>
                        <a:t>git add file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adds file contents to the staging area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8443691"/>
                  </a:ext>
                </a:extLst>
              </a:tr>
              <a:tr h="323208">
                <a:tc>
                  <a:txBody>
                    <a:bodyPr/>
                    <a:lstStyle/>
                    <a:p>
                      <a:r>
                        <a:rPr lang="en-US" sz="1500" b="0" i="0" dirty="0">
                          <a:effectLst/>
                          <a:latin typeface="Arial" panose="020B0604020202020204" pitchFamily="34" charset="0"/>
                        </a:rPr>
                        <a:t>git commit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records a snapshot of the staging area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2414012"/>
                  </a:ext>
                </a:extLst>
              </a:tr>
              <a:tr h="571830">
                <a:tc>
                  <a:txBody>
                    <a:bodyPr/>
                    <a:lstStyle/>
                    <a:p>
                      <a:r>
                        <a:rPr lang="en-US" sz="1500" b="0" i="0" dirty="0">
                          <a:effectLst/>
                          <a:latin typeface="Arial" panose="020B0604020202020204" pitchFamily="34" charset="0"/>
                        </a:rPr>
                        <a:t>git status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view the status of your files in the working directory and staging area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13983831"/>
                  </a:ext>
                </a:extLst>
              </a:tr>
              <a:tr h="571830">
                <a:tc>
                  <a:txBody>
                    <a:bodyPr/>
                    <a:lstStyle/>
                    <a:p>
                      <a:r>
                        <a:rPr lang="en-US" sz="1400" b="0" i="0" dirty="0">
                          <a:effectLst/>
                          <a:latin typeface="Arial" panose="020B0604020202020204" pitchFamily="34" charset="0"/>
                        </a:rPr>
                        <a:t>git diff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shows diff of what is staged and what is modified but </a:t>
                      </a:r>
                      <a:r>
                        <a:rPr lang="en-US" sz="1500" b="0" i="0" dirty="0" err="1">
                          <a:effectLst/>
                          <a:latin typeface="Arial" panose="020B0604020202020204" pitchFamily="34" charset="0"/>
                        </a:rPr>
                        <a:t>unstaged</a:t>
                      </a:r>
                      <a:r>
                        <a:rPr lang="en-US" sz="1500" b="0" i="0" dirty="0">
                          <a:effectLst/>
                          <a:latin typeface="Arial" panose="020B0604020202020204" pitchFamily="34" charset="0"/>
                        </a:rPr>
                        <a:t>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75067611"/>
                  </a:ext>
                </a:extLst>
              </a:tr>
              <a:tr h="323208">
                <a:tc>
                  <a:txBody>
                    <a:bodyPr/>
                    <a:lstStyle/>
                    <a:p>
                      <a:r>
                        <a:rPr lang="en-US" sz="1400" b="0" i="0" dirty="0">
                          <a:effectLst/>
                          <a:latin typeface="Arial" panose="020B0604020202020204" pitchFamily="34" charset="0"/>
                        </a:rPr>
                        <a:t>git help [command]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get help info about a particular command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44247203"/>
                  </a:ext>
                </a:extLst>
              </a:tr>
              <a:tr h="571830">
                <a:tc>
                  <a:txBody>
                    <a:bodyPr/>
                    <a:lstStyle/>
                    <a:p>
                      <a:r>
                        <a:rPr lang="en-US" sz="1500" b="0" i="0" dirty="0">
                          <a:effectLst/>
                          <a:latin typeface="Arial" panose="020B0604020202020204" pitchFamily="34" charset="0"/>
                        </a:rPr>
                        <a:t>git pull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fetch from a remote repo and try to merge into the current branch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7659335"/>
                  </a:ext>
                </a:extLst>
              </a:tr>
              <a:tr h="571830">
                <a:tc>
                  <a:txBody>
                    <a:bodyPr/>
                    <a:lstStyle/>
                    <a:p>
                      <a:r>
                        <a:rPr lang="en-US" sz="1500" b="0" i="0" dirty="0">
                          <a:effectLst/>
                          <a:latin typeface="Arial" panose="020B0604020202020204" pitchFamily="34" charset="0"/>
                        </a:rPr>
                        <a:t>git push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US" sz="1500" b="0" i="0" dirty="0">
                          <a:effectLst/>
                          <a:latin typeface="Arial" panose="020B0604020202020204" pitchFamily="34" charset="0"/>
                        </a:rPr>
                        <a:t>push your new branches and data to a remote repository </a:t>
                      </a:r>
                      <a:endParaRPr lang="en-US" sz="1400" dirty="0">
                        <a:effectLst/>
                      </a:endParaRPr>
                    </a:p>
                  </a:txBody>
                  <a:tcPr marL="69598" marR="69598" marT="34799" marB="34799"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17961365"/>
                  </a:ext>
                </a:extLst>
              </a:tr>
              <a:tr h="303240">
                <a:tc gridSpan="2">
                  <a:txBody>
                    <a:bodyPr/>
                    <a:lstStyle/>
                    <a:p>
                      <a:r>
                        <a:rPr lang="en-US" sz="1400" b="0" i="0" dirty="0">
                          <a:effectLst/>
                          <a:latin typeface="Arial" panose="020B0604020202020204" pitchFamily="34" charset="0"/>
                        </a:rPr>
                        <a:t>others: </a:t>
                      </a:r>
                      <a:r>
                        <a:rPr lang="en-US" sz="1400" b="0" i="0" dirty="0" err="1">
                          <a:effectLst/>
                          <a:latin typeface="Arial" panose="020B0604020202020204" pitchFamily="34" charset="0"/>
                        </a:rPr>
                        <a:t>init</a:t>
                      </a:r>
                      <a:r>
                        <a:rPr lang="en-US" sz="1400" b="0" i="0" dirty="0">
                          <a:effectLst/>
                          <a:latin typeface="Arial" panose="020B0604020202020204" pitchFamily="34" charset="0"/>
                        </a:rPr>
                        <a:t>, reset, branch, checkout, merge, log, tag </a:t>
                      </a:r>
                      <a:endParaRPr lang="en-US" sz="1400" dirty="0">
                        <a:effectLst/>
                      </a:endParaRPr>
                    </a:p>
                  </a:txBody>
                  <a:tcPr marL="69598" marR="69598" marT="34799" marB="3479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406699879"/>
                  </a:ext>
                </a:extLst>
              </a:tr>
            </a:tbl>
          </a:graphicData>
        </a:graphic>
      </p:graphicFrame>
    </p:spTree>
    <p:extLst>
      <p:ext uri="{BB962C8B-B14F-4D97-AF65-F5344CB8AC3E}">
        <p14:creationId xmlns:p14="http://schemas.microsoft.com/office/powerpoint/2010/main" val="124246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585E3-E108-3347-B3E5-C2CA6A1044F8}"/>
              </a:ext>
            </a:extLst>
          </p:cNvPr>
          <p:cNvSpPr>
            <a:spLocks noGrp="1"/>
          </p:cNvSpPr>
          <p:nvPr>
            <p:ph type="title"/>
          </p:nvPr>
        </p:nvSpPr>
        <p:spPr/>
        <p:txBody>
          <a:bodyPr/>
          <a:lstStyle/>
          <a:p>
            <a:r>
              <a:rPr lang="en-US" dirty="0" err="1"/>
              <a:t>Sourcetree</a:t>
            </a:r>
            <a:r>
              <a:rPr lang="en-US" dirty="0"/>
              <a:t> (Atlassian)</a:t>
            </a:r>
          </a:p>
        </p:txBody>
      </p:sp>
      <p:pic>
        <p:nvPicPr>
          <p:cNvPr id="1026" name="Picture 2">
            <a:extLst>
              <a:ext uri="{FF2B5EF4-FFF2-40B4-BE49-F238E27FC236}">
                <a16:creationId xmlns:a16="http://schemas.microsoft.com/office/drawing/2014/main" id="{D3F6D57E-19BF-074C-BE24-213DE68137F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471676" y="1485900"/>
            <a:ext cx="7599807" cy="47770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033578-4FC4-D44E-AF1A-6AF84B3D2453}"/>
              </a:ext>
            </a:extLst>
          </p:cNvPr>
          <p:cNvSpPr/>
          <p:nvPr/>
        </p:nvSpPr>
        <p:spPr>
          <a:xfrm>
            <a:off x="2643638" y="6262922"/>
            <a:ext cx="4929619" cy="369332"/>
          </a:xfrm>
          <a:prstGeom prst="rect">
            <a:avLst/>
          </a:prstGeom>
        </p:spPr>
        <p:txBody>
          <a:bodyPr wrap="none">
            <a:spAutoFit/>
          </a:bodyPr>
          <a:lstStyle/>
          <a:p>
            <a:r>
              <a:rPr lang="en-US" dirty="0"/>
              <a:t>https://</a:t>
            </a:r>
            <a:r>
              <a:rPr lang="en-US" dirty="0" err="1"/>
              <a:t>www.atlassian.com</a:t>
            </a:r>
            <a:r>
              <a:rPr lang="en-US" dirty="0"/>
              <a:t>/software/</a:t>
            </a:r>
            <a:r>
              <a:rPr lang="en-US" dirty="0" err="1"/>
              <a:t>sourcetree</a:t>
            </a:r>
            <a:endParaRPr lang="en-US" dirty="0"/>
          </a:p>
        </p:txBody>
      </p:sp>
    </p:spTree>
    <p:extLst>
      <p:ext uri="{BB962C8B-B14F-4D97-AF65-F5344CB8AC3E}">
        <p14:creationId xmlns:p14="http://schemas.microsoft.com/office/powerpoint/2010/main" val="311498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BE02-F182-A341-BA5B-0268A6A027E3}"/>
              </a:ext>
            </a:extLst>
          </p:cNvPr>
          <p:cNvSpPr>
            <a:spLocks noGrp="1"/>
          </p:cNvSpPr>
          <p:nvPr>
            <p:ph type="title"/>
          </p:nvPr>
        </p:nvSpPr>
        <p:spPr/>
        <p:txBody>
          <a:bodyPr/>
          <a:lstStyle/>
          <a:p>
            <a:r>
              <a:rPr lang="en-US" dirty="0"/>
              <a:t>GitHub Desktop https://</a:t>
            </a:r>
            <a:r>
              <a:rPr lang="en-US" dirty="0" err="1"/>
              <a:t>desktop.github.com</a:t>
            </a:r>
            <a:endParaRPr lang="en-US" dirty="0"/>
          </a:p>
        </p:txBody>
      </p:sp>
      <p:pic>
        <p:nvPicPr>
          <p:cNvPr id="2050" name="Picture 2" descr="Screenshot of GitHub Desktop running on macOS">
            <a:extLst>
              <a:ext uri="{FF2B5EF4-FFF2-40B4-BE49-F238E27FC236}">
                <a16:creationId xmlns:a16="http://schemas.microsoft.com/office/drawing/2014/main" id="{A4E05DB9-97BC-C24E-A162-60BB51398AE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a:ext>
            </a:extLst>
          </a:blip>
          <a:srcRect/>
          <a:stretch/>
        </p:blipFill>
        <p:spPr bwMode="auto">
          <a:xfrm>
            <a:off x="381000" y="1790700"/>
            <a:ext cx="7025119" cy="42081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06488754-DC01-8F47-9F13-F8833D39B3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18399" y="1986399"/>
            <a:ext cx="4544213" cy="3777377"/>
          </a:xfrm>
          <a:prstGeom prst="rect">
            <a:avLst/>
          </a:prstGeom>
        </p:spPr>
      </p:pic>
    </p:spTree>
    <p:extLst>
      <p:ext uri="{BB962C8B-B14F-4D97-AF65-F5344CB8AC3E}">
        <p14:creationId xmlns:p14="http://schemas.microsoft.com/office/powerpoint/2010/main" val="45829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0AC4-6592-6A44-9624-5493F945D4E4}"/>
              </a:ext>
            </a:extLst>
          </p:cNvPr>
          <p:cNvSpPr>
            <a:spLocks noGrp="1"/>
          </p:cNvSpPr>
          <p:nvPr>
            <p:ph type="title"/>
          </p:nvPr>
        </p:nvSpPr>
        <p:spPr/>
        <p:txBody>
          <a:bodyPr/>
          <a:lstStyle/>
          <a:p>
            <a:r>
              <a:rPr lang="en-US" dirty="0"/>
              <a:t>Visual Studio Code (Microsoft)</a:t>
            </a:r>
          </a:p>
        </p:txBody>
      </p:sp>
      <p:pic>
        <p:nvPicPr>
          <p:cNvPr id="3074" name="Picture 2">
            <a:extLst>
              <a:ext uri="{FF2B5EF4-FFF2-40B4-BE49-F238E27FC236}">
                <a16:creationId xmlns:a16="http://schemas.microsoft.com/office/drawing/2014/main" id="{E2A9FBE0-F912-0549-912A-CAD2A6ADF510}"/>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037277" y="1790701"/>
            <a:ext cx="7520609" cy="494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6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C7F4-602E-4143-BD1B-1645365C659E}"/>
              </a:ext>
            </a:extLst>
          </p:cNvPr>
          <p:cNvSpPr>
            <a:spLocks noGrp="1"/>
          </p:cNvSpPr>
          <p:nvPr>
            <p:ph type="title"/>
          </p:nvPr>
        </p:nvSpPr>
        <p:spPr/>
        <p:txBody>
          <a:bodyPr/>
          <a:lstStyle/>
          <a:p>
            <a:r>
              <a:rPr lang="en-US" dirty="0" err="1"/>
              <a:t>Jupyter</a:t>
            </a:r>
            <a:r>
              <a:rPr lang="en-US" dirty="0"/>
              <a:t> Lab GIT Extension</a:t>
            </a:r>
          </a:p>
        </p:txBody>
      </p:sp>
      <p:pic>
        <p:nvPicPr>
          <p:cNvPr id="8194" name="Picture 2">
            <a:extLst>
              <a:ext uri="{FF2B5EF4-FFF2-40B4-BE49-F238E27FC236}">
                <a16:creationId xmlns:a16="http://schemas.microsoft.com/office/drawing/2014/main" id="{9C8CC764-692A-E342-9609-CF03E1C6A0BC}"/>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830920" y="1789112"/>
            <a:ext cx="6870318" cy="49802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1C73B6-CF33-D948-9998-7403D41EA1C1}"/>
              </a:ext>
            </a:extLst>
          </p:cNvPr>
          <p:cNvSpPr txBox="1"/>
          <p:nvPr/>
        </p:nvSpPr>
        <p:spPr>
          <a:xfrm>
            <a:off x="6248239" y="1066800"/>
            <a:ext cx="3025187" cy="276999"/>
          </a:xfrm>
          <a:prstGeom prst="rect">
            <a:avLst/>
          </a:prstGeom>
          <a:noFill/>
        </p:spPr>
        <p:txBody>
          <a:bodyPr wrap="none" rtlCol="0">
            <a:spAutoFit/>
          </a:bodyPr>
          <a:lstStyle/>
          <a:p>
            <a:r>
              <a:rPr lang="en-US" sz="1200" dirty="0">
                <a:latin typeface="Arial" panose="020B0604020202020204" pitchFamily="34" charset="0"/>
              </a:rPr>
              <a:t>https://</a:t>
            </a:r>
            <a:r>
              <a:rPr lang="en-US" sz="1200" dirty="0" err="1">
                <a:latin typeface="Arial" panose="020B0604020202020204" pitchFamily="34" charset="0"/>
              </a:rPr>
              <a:t>github.com</a:t>
            </a:r>
            <a:r>
              <a:rPr lang="en-US" sz="1200" dirty="0">
                <a:latin typeface="Arial" panose="020B0604020202020204" pitchFamily="34" charset="0"/>
              </a:rPr>
              <a:t>/</a:t>
            </a:r>
            <a:r>
              <a:rPr lang="en-US" sz="1200" dirty="0" err="1">
                <a:latin typeface="Arial" panose="020B0604020202020204" pitchFamily="34" charset="0"/>
              </a:rPr>
              <a:t>jupyterlab</a:t>
            </a:r>
            <a:r>
              <a:rPr lang="en-US" sz="1200" dirty="0">
                <a:latin typeface="Arial" panose="020B0604020202020204" pitchFamily="34" charset="0"/>
              </a:rPr>
              <a:t>/</a:t>
            </a:r>
            <a:r>
              <a:rPr lang="en-US" sz="1200" dirty="0" err="1">
                <a:latin typeface="Arial" panose="020B0604020202020204" pitchFamily="34" charset="0"/>
              </a:rPr>
              <a:t>jupyterlab</a:t>
            </a:r>
            <a:r>
              <a:rPr lang="en-US" sz="1200" dirty="0">
                <a:latin typeface="Arial" panose="020B0604020202020204" pitchFamily="34" charset="0"/>
              </a:rPr>
              <a:t>-git</a:t>
            </a:r>
          </a:p>
        </p:txBody>
      </p:sp>
    </p:spTree>
    <p:extLst>
      <p:ext uri="{BB962C8B-B14F-4D97-AF65-F5344CB8AC3E}">
        <p14:creationId xmlns:p14="http://schemas.microsoft.com/office/powerpoint/2010/main" val="189799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8965-8D29-364E-9118-1D4C83A97B75}"/>
              </a:ext>
            </a:extLst>
          </p:cNvPr>
          <p:cNvSpPr>
            <a:spLocks noGrp="1"/>
          </p:cNvSpPr>
          <p:nvPr>
            <p:ph type="title"/>
          </p:nvPr>
        </p:nvSpPr>
        <p:spPr/>
        <p:txBody>
          <a:bodyPr/>
          <a:lstStyle/>
          <a:p>
            <a:r>
              <a:rPr lang="en-US" dirty="0"/>
              <a:t>GIT Hosting Options</a:t>
            </a:r>
          </a:p>
        </p:txBody>
      </p:sp>
      <p:sp>
        <p:nvSpPr>
          <p:cNvPr id="3" name="Content Placeholder 2">
            <a:extLst>
              <a:ext uri="{FF2B5EF4-FFF2-40B4-BE49-F238E27FC236}">
                <a16:creationId xmlns:a16="http://schemas.microsoft.com/office/drawing/2014/main" id="{42518C26-CC57-3748-AB81-0F022E1C133D}"/>
              </a:ext>
            </a:extLst>
          </p:cNvPr>
          <p:cNvSpPr>
            <a:spLocks noGrp="1"/>
          </p:cNvSpPr>
          <p:nvPr>
            <p:ph idx="1"/>
          </p:nvPr>
        </p:nvSpPr>
        <p:spPr>
          <a:xfrm>
            <a:off x="381000" y="1788326"/>
            <a:ext cx="10088880" cy="4173203"/>
          </a:xfrm>
        </p:spPr>
        <p:txBody>
          <a:bodyPr/>
          <a:lstStyle/>
          <a:p>
            <a:pPr marL="342900" indent="-342900">
              <a:buFont typeface="Arial" panose="020B0604020202020204" pitchFamily="34" charset="0"/>
              <a:buChar char="•"/>
            </a:pPr>
            <a:r>
              <a:rPr lang="en-US" sz="1600" b="0" dirty="0"/>
              <a:t>GitHub </a:t>
            </a:r>
            <a:r>
              <a:rPr lang="en-US" sz="1600" b="0" dirty="0">
                <a:hlinkClick r:id="rId2"/>
              </a:rPr>
              <a:t>https://github.com</a:t>
            </a:r>
            <a:r>
              <a:rPr lang="en-US" sz="1600" b="0" dirty="0"/>
              <a:t> </a:t>
            </a:r>
          </a:p>
          <a:p>
            <a:pPr marL="342900" lvl="1" indent="-342900">
              <a:buFont typeface="Arial" panose="020B0604020202020204" pitchFamily="34" charset="0"/>
              <a:buChar char="•"/>
            </a:pPr>
            <a:r>
              <a:rPr lang="en-US" b="0" dirty="0"/>
              <a:t>Cloud based commercial service</a:t>
            </a:r>
          </a:p>
          <a:p>
            <a:pPr marL="342900" indent="-342900">
              <a:buFont typeface="Arial" panose="020B0604020202020204" pitchFamily="34" charset="0"/>
              <a:buChar char="•"/>
            </a:pPr>
            <a:r>
              <a:rPr lang="en-US" sz="1600" b="0" dirty="0"/>
              <a:t>GitLab </a:t>
            </a:r>
            <a:r>
              <a:rPr lang="en-US" sz="1600" b="0" dirty="0">
                <a:hlinkClick r:id="rId3"/>
              </a:rPr>
              <a:t>https://gitlab.com</a:t>
            </a:r>
            <a:r>
              <a:rPr lang="en-US" sz="1600" b="0" dirty="0"/>
              <a:t> or </a:t>
            </a:r>
            <a:r>
              <a:rPr lang="en-US" sz="1600" b="0" dirty="0">
                <a:hlinkClick r:id="rId4"/>
              </a:rPr>
              <a:t>https://gitlab.com/gitlab-org/gitlab-foss</a:t>
            </a:r>
            <a:endParaRPr lang="en-US" sz="1600" b="0" dirty="0"/>
          </a:p>
          <a:p>
            <a:pPr marL="342900" lvl="1" indent="-342900">
              <a:buFont typeface="Arial" panose="020B0604020202020204" pitchFamily="34" charset="0"/>
              <a:buChar char="•"/>
            </a:pPr>
            <a:r>
              <a:rPr lang="en-US" b="0" dirty="0"/>
              <a:t>Cloud based commercial service or self-hosted (free/commercial)</a:t>
            </a:r>
          </a:p>
          <a:p>
            <a:pPr marL="342900" indent="-342900">
              <a:buFont typeface="Arial" panose="020B0604020202020204" pitchFamily="34" charset="0"/>
              <a:buChar char="•"/>
            </a:pPr>
            <a:r>
              <a:rPr lang="en-US" sz="1600" b="0" dirty="0"/>
              <a:t>Atlassian </a:t>
            </a:r>
            <a:r>
              <a:rPr lang="en-US" sz="1600" b="0" dirty="0" err="1"/>
              <a:t>BitBucket</a:t>
            </a:r>
            <a:r>
              <a:rPr lang="en-US" sz="1600" b="0" dirty="0"/>
              <a:t> </a:t>
            </a:r>
            <a:r>
              <a:rPr lang="en-US" sz="1600" b="0" dirty="0">
                <a:hlinkClick r:id="rId5"/>
              </a:rPr>
              <a:t>https://bitbucket.org/product/</a:t>
            </a:r>
            <a:endParaRPr lang="en-US" sz="1600" b="0" dirty="0"/>
          </a:p>
          <a:p>
            <a:pPr marL="342900" lvl="1" indent="-342900">
              <a:buFont typeface="Arial" panose="020B0604020202020204" pitchFamily="34" charset="0"/>
              <a:buChar char="•"/>
            </a:pPr>
            <a:r>
              <a:rPr lang="en-US" b="0" dirty="0"/>
              <a:t>Commercial cloud based (free for &lt; 5 users) and self hosted</a:t>
            </a:r>
          </a:p>
          <a:p>
            <a:pPr marL="342900" lvl="1" indent="-342900">
              <a:buFont typeface="Arial" panose="020B0604020202020204" pitchFamily="34" charset="0"/>
              <a:buChar char="•"/>
            </a:pPr>
            <a:r>
              <a:rPr lang="en-US" b="0" dirty="0">
                <a:solidFill>
                  <a:schemeClr val="accent2"/>
                </a:solidFill>
              </a:rPr>
              <a:t>AWS </a:t>
            </a:r>
            <a:r>
              <a:rPr lang="en-US" b="0" dirty="0" err="1">
                <a:solidFill>
                  <a:schemeClr val="accent2"/>
                </a:solidFill>
              </a:rPr>
              <a:t>CodeCommit</a:t>
            </a:r>
            <a:r>
              <a:rPr lang="en-US" b="0" dirty="0">
                <a:solidFill>
                  <a:schemeClr val="accent2"/>
                </a:solidFill>
              </a:rPr>
              <a:t> </a:t>
            </a:r>
            <a:r>
              <a:rPr lang="en-US" b="0" dirty="0">
                <a:solidFill>
                  <a:schemeClr val="accent2"/>
                </a:solidFill>
                <a:hlinkClick r:id="rId6"/>
              </a:rPr>
              <a:t>https://aws.amazon.com/codecommit/</a:t>
            </a:r>
            <a:endParaRPr lang="en-US" b="0" dirty="0">
              <a:solidFill>
                <a:schemeClr val="accent2"/>
              </a:solidFill>
            </a:endParaRPr>
          </a:p>
          <a:p>
            <a:pPr marL="342900" lvl="1" indent="-342900">
              <a:buFont typeface="Arial" panose="020B0604020202020204" pitchFamily="34" charset="0"/>
              <a:buChar char="•"/>
            </a:pPr>
            <a:r>
              <a:rPr lang="en-US" b="0" dirty="0"/>
              <a:t>Commercial cloud based</a:t>
            </a:r>
          </a:p>
          <a:p>
            <a:pPr marL="342900" indent="-342900">
              <a:buFont typeface="Arial" panose="020B0604020202020204" pitchFamily="34" charset="0"/>
              <a:buChar char="•"/>
            </a:pPr>
            <a:r>
              <a:rPr lang="en-US" sz="1600" b="0" dirty="0"/>
              <a:t>Several open source projects</a:t>
            </a:r>
          </a:p>
          <a:p>
            <a:pPr marL="342900" lvl="1" indent="-342900">
              <a:buFont typeface="Arial" panose="020B0604020202020204" pitchFamily="34" charset="0"/>
              <a:buChar char="•"/>
            </a:pPr>
            <a:r>
              <a:rPr lang="en-US" b="0" dirty="0">
                <a:hlinkClick r:id="rId7"/>
              </a:rPr>
              <a:t>https://www.cyberciti.biz/open-source/github-alternatives-open-source-seflt-hosted/</a:t>
            </a:r>
            <a:r>
              <a:rPr lang="en-US" b="0" dirty="0"/>
              <a:t> </a:t>
            </a:r>
          </a:p>
          <a:p>
            <a:endParaRPr lang="en-US" sz="1600" b="0" dirty="0"/>
          </a:p>
          <a:p>
            <a:endParaRPr lang="en-US" sz="1600" b="0" dirty="0"/>
          </a:p>
          <a:p>
            <a:endParaRPr lang="en-US" sz="1600" b="0" dirty="0"/>
          </a:p>
        </p:txBody>
      </p:sp>
    </p:spTree>
    <p:extLst>
      <p:ext uri="{BB962C8B-B14F-4D97-AF65-F5344CB8AC3E}">
        <p14:creationId xmlns:p14="http://schemas.microsoft.com/office/powerpoint/2010/main" val="251910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0C95-A717-6D48-A537-0D92C78500C2}"/>
              </a:ext>
            </a:extLst>
          </p:cNvPr>
          <p:cNvSpPr>
            <a:spLocks noGrp="1"/>
          </p:cNvSpPr>
          <p:nvPr>
            <p:ph type="title"/>
          </p:nvPr>
        </p:nvSpPr>
        <p:spPr/>
        <p:txBody>
          <a:bodyPr/>
          <a:lstStyle/>
          <a:p>
            <a:r>
              <a:rPr lang="en-US" dirty="0"/>
              <a:t>SSH configuration</a:t>
            </a:r>
          </a:p>
        </p:txBody>
      </p:sp>
      <p:sp>
        <p:nvSpPr>
          <p:cNvPr id="3" name="Content Placeholder 2">
            <a:extLst>
              <a:ext uri="{FF2B5EF4-FFF2-40B4-BE49-F238E27FC236}">
                <a16:creationId xmlns:a16="http://schemas.microsoft.com/office/drawing/2014/main" id="{B7A555DE-A979-1941-9992-AD8E6530F9B5}"/>
              </a:ext>
            </a:extLst>
          </p:cNvPr>
          <p:cNvSpPr>
            <a:spLocks noGrp="1"/>
          </p:cNvSpPr>
          <p:nvPr>
            <p:ph idx="1"/>
          </p:nvPr>
        </p:nvSpPr>
        <p:spPr/>
        <p:txBody>
          <a:bodyPr/>
          <a:lstStyle/>
          <a:p>
            <a:r>
              <a:rPr lang="en-US" b="0" dirty="0"/>
              <a:t>Usually,  git servers work with SSH key pairs</a:t>
            </a:r>
          </a:p>
          <a:p>
            <a:pPr marL="457200" indent="-457200">
              <a:buFont typeface="+mj-lt"/>
              <a:buAutoNum type="arabicPeriod"/>
            </a:pPr>
            <a:r>
              <a:rPr lang="en-US" b="0" dirty="0"/>
              <a:t>Create SSH key on local computer</a:t>
            </a:r>
          </a:p>
          <a:p>
            <a:pPr marL="457200" indent="-457200">
              <a:buFont typeface="+mj-lt"/>
              <a:buAutoNum type="arabicPeriod"/>
            </a:pPr>
            <a:r>
              <a:rPr lang="en-US" b="0" dirty="0"/>
              <a:t>Upload public key to git server. Most systems offer a web interface where users can add public SSH keys to their user profile.</a:t>
            </a:r>
          </a:p>
          <a:p>
            <a:r>
              <a:rPr lang="en-US" b="0" dirty="0"/>
              <a:t>Companies may employ more sophisticated authentication methods.</a:t>
            </a:r>
          </a:p>
        </p:txBody>
      </p:sp>
    </p:spTree>
    <p:extLst>
      <p:ext uri="{BB962C8B-B14F-4D97-AF65-F5344CB8AC3E}">
        <p14:creationId xmlns:p14="http://schemas.microsoft.com/office/powerpoint/2010/main" val="426980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06B3-EFA2-7B49-93AA-3F1989573745}"/>
              </a:ext>
            </a:extLst>
          </p:cNvPr>
          <p:cNvSpPr>
            <a:spLocks noGrp="1"/>
          </p:cNvSpPr>
          <p:nvPr>
            <p:ph type="title"/>
          </p:nvPr>
        </p:nvSpPr>
        <p:spPr>
          <a:xfrm>
            <a:off x="381000" y="860699"/>
            <a:ext cx="2760307" cy="498598"/>
          </a:xfrm>
        </p:spPr>
        <p:txBody>
          <a:bodyPr/>
          <a:lstStyle/>
          <a:p>
            <a:r>
              <a:rPr lang="en-US" dirty="0"/>
              <a:t>DANGER!</a:t>
            </a:r>
          </a:p>
        </p:txBody>
      </p:sp>
      <p:sp>
        <p:nvSpPr>
          <p:cNvPr id="3" name="Content Placeholder 2">
            <a:extLst>
              <a:ext uri="{FF2B5EF4-FFF2-40B4-BE49-F238E27FC236}">
                <a16:creationId xmlns:a16="http://schemas.microsoft.com/office/drawing/2014/main" id="{68FDF3D0-09B8-FC46-B13F-08FAEB4201B7}"/>
              </a:ext>
            </a:extLst>
          </p:cNvPr>
          <p:cNvSpPr>
            <a:spLocks noGrp="1"/>
          </p:cNvSpPr>
          <p:nvPr>
            <p:ph idx="1"/>
          </p:nvPr>
        </p:nvSpPr>
        <p:spPr>
          <a:xfrm>
            <a:off x="380999" y="1788326"/>
            <a:ext cx="3238099" cy="4173203"/>
          </a:xfrm>
        </p:spPr>
        <p:txBody>
          <a:bodyPr/>
          <a:lstStyle/>
          <a:p>
            <a:r>
              <a:rPr lang="en-US" sz="1600" b="0" dirty="0"/>
              <a:t>Don’t commit access credentials to the git repo!</a:t>
            </a:r>
          </a:p>
          <a:p>
            <a:r>
              <a:rPr lang="en-US" sz="1600" b="0" dirty="0"/>
              <a:t>Use </a:t>
            </a:r>
            <a:r>
              <a:rPr lang="en-US" sz="1600" dirty="0"/>
              <a:t>local JSON file </a:t>
            </a:r>
            <a:r>
              <a:rPr lang="en-US" sz="1600" b="0" dirty="0"/>
              <a:t>with access credentials to data bases or cloud services</a:t>
            </a:r>
          </a:p>
          <a:p>
            <a:r>
              <a:rPr lang="en-US" sz="1600" b="0" dirty="0"/>
              <a:t>Prevent local file from committing to repo:</a:t>
            </a:r>
          </a:p>
          <a:p>
            <a:pPr marL="342900" indent="-342900">
              <a:spcBef>
                <a:spcPts val="400"/>
              </a:spcBef>
              <a:buFont typeface="+mj-lt"/>
              <a:buAutoNum type="arabicPeriod"/>
            </a:pPr>
            <a:r>
              <a:rPr lang="en-US" sz="1600" b="0" dirty="0"/>
              <a:t>store local file outside of git project folder</a:t>
            </a:r>
          </a:p>
          <a:p>
            <a:pPr marL="342900" indent="-342900">
              <a:spcBef>
                <a:spcPts val="400"/>
              </a:spcBef>
              <a:buFont typeface="+mj-lt"/>
              <a:buAutoNum type="arabicPeriod"/>
            </a:pPr>
            <a:r>
              <a:rPr lang="en-US" sz="1600" b="0" dirty="0"/>
              <a:t>list file name in </a:t>
            </a:r>
            <a:r>
              <a:rPr lang="en-US" sz="1600" b="0" dirty="0">
                <a:latin typeface="Andale Mono" panose="020B0509000000000004" pitchFamily="49" charset="0"/>
              </a:rPr>
              <a:t>.</a:t>
            </a:r>
            <a:r>
              <a:rPr lang="en-US" sz="1600" b="0" dirty="0" err="1">
                <a:latin typeface="Andale Mono" panose="020B0509000000000004" pitchFamily="49" charset="0"/>
              </a:rPr>
              <a:t>gitignore</a:t>
            </a:r>
            <a:endParaRPr lang="en-US" sz="1600" b="0" dirty="0">
              <a:latin typeface="Andale Mono" panose="020B0509000000000004" pitchFamily="49" charset="0"/>
            </a:endParaRPr>
          </a:p>
          <a:p>
            <a:endParaRPr lang="en-US" sz="1600" b="0" dirty="0"/>
          </a:p>
          <a:p>
            <a:endParaRPr lang="en-US" sz="1600" b="0" dirty="0"/>
          </a:p>
        </p:txBody>
      </p:sp>
      <p:pic>
        <p:nvPicPr>
          <p:cNvPr id="4" name="Content Placeholder 6" descr="Text&#10;&#10;Description automatically generated">
            <a:extLst>
              <a:ext uri="{FF2B5EF4-FFF2-40B4-BE49-F238E27FC236}">
                <a16:creationId xmlns:a16="http://schemas.microsoft.com/office/drawing/2014/main" id="{A1BB1E8D-ADE7-A549-BAB1-7E5C1D4510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5233" y="2732912"/>
            <a:ext cx="7821123" cy="3482157"/>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6C5F572-0666-3F42-B25F-174FF578E01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5232" y="1007878"/>
            <a:ext cx="7835767" cy="1691124"/>
          </a:xfrm>
          <a:prstGeom prst="rect">
            <a:avLst/>
          </a:prstGeom>
        </p:spPr>
      </p:pic>
    </p:spTree>
    <p:extLst>
      <p:ext uri="{BB962C8B-B14F-4D97-AF65-F5344CB8AC3E}">
        <p14:creationId xmlns:p14="http://schemas.microsoft.com/office/powerpoint/2010/main" val="2270945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15E1-9EBB-C544-95A0-3087D988697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DD888F0-593C-254E-9F2B-59964BA5E416}"/>
              </a:ext>
            </a:extLst>
          </p:cNvPr>
          <p:cNvSpPr>
            <a:spLocks noGrp="1"/>
          </p:cNvSpPr>
          <p:nvPr>
            <p:ph idx="1"/>
          </p:nvPr>
        </p:nvSpPr>
        <p:spPr/>
        <p:txBody>
          <a:bodyPr/>
          <a:lstStyle/>
          <a:p>
            <a:pPr marL="342900" indent="-342900">
              <a:buFont typeface="Arial" panose="020B0604020202020204" pitchFamily="34" charset="0"/>
              <a:buChar char="•"/>
            </a:pPr>
            <a:r>
              <a:rPr lang="en-US" sz="1800" b="0"/>
              <a:t>Detailed lecture presentation</a:t>
            </a:r>
            <a:br>
              <a:rPr lang="en-US" sz="1800" b="0" dirty="0"/>
            </a:br>
            <a:r>
              <a:rPr lang="en-US" sz="1800" b="0" dirty="0">
                <a:hlinkClick r:id="rId2"/>
              </a:rPr>
              <a:t>https://www.cis.upenn.edu/~matuszek/cit591-2012/Lectures/git.ppt</a:t>
            </a:r>
            <a:r>
              <a:rPr lang="en-US" sz="1800" b="0" dirty="0"/>
              <a:t> </a:t>
            </a:r>
          </a:p>
          <a:p>
            <a:pPr marL="342900" indent="-342900">
              <a:buFont typeface="Arial" panose="020B0604020202020204" pitchFamily="34" charset="0"/>
              <a:buChar char="•"/>
            </a:pPr>
            <a:r>
              <a:rPr lang="en-US" sz="1800" b="0" dirty="0"/>
              <a:t>Introduction to Git for Data Science</a:t>
            </a:r>
            <a:br>
              <a:rPr lang="en-US" sz="1800" b="0" dirty="0"/>
            </a:br>
            <a:r>
              <a:rPr lang="en-US" sz="1800" b="0" dirty="0">
                <a:hlinkClick r:id="rId3"/>
              </a:rPr>
              <a:t>https://towardsdatascience.com/introduction-to-git-for-data-science-ca5ffd1cebbe</a:t>
            </a:r>
            <a:r>
              <a:rPr lang="en-US" sz="1800" b="0" dirty="0"/>
              <a:t> </a:t>
            </a:r>
          </a:p>
          <a:p>
            <a:pPr marL="342900" indent="-342900">
              <a:buFont typeface="Arial" panose="020B0604020202020204" pitchFamily="34" charset="0"/>
              <a:buChar char="•"/>
            </a:pPr>
            <a:r>
              <a:rPr lang="en-US" sz="1800" b="0" dirty="0"/>
              <a:t>A Guide to Git for Data Scientists</a:t>
            </a:r>
            <a:br>
              <a:rPr lang="en-US" sz="1800" b="0" dirty="0"/>
            </a:br>
            <a:r>
              <a:rPr lang="en-US" sz="1800" b="0" dirty="0">
                <a:hlinkClick r:id="rId4"/>
              </a:rPr>
              <a:t>https://towardsdatascience.com/a-guide-to-git-for-data-scientists-fd68bc1c729</a:t>
            </a:r>
            <a:r>
              <a:rPr lang="en-US" sz="1800" b="0" dirty="0"/>
              <a:t> </a:t>
            </a:r>
          </a:p>
          <a:p>
            <a:pPr marL="342900" indent="-342900">
              <a:buFont typeface="Arial" panose="020B0604020202020204" pitchFamily="34" charset="0"/>
              <a:buChar char="•"/>
            </a:pPr>
            <a:endParaRPr lang="en-US" sz="1800" b="0" dirty="0"/>
          </a:p>
        </p:txBody>
      </p:sp>
    </p:spTree>
    <p:extLst>
      <p:ext uri="{BB962C8B-B14F-4D97-AF65-F5344CB8AC3E}">
        <p14:creationId xmlns:p14="http://schemas.microsoft.com/office/powerpoint/2010/main" val="409667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Documentation</a:t>
            </a:r>
            <a:br>
              <a:rPr lang="en-US" dirty="0"/>
            </a:br>
            <a:r>
              <a:rPr lang="en-US" dirty="0"/>
              <a:t>and Testing</a:t>
            </a:r>
          </a:p>
        </p:txBody>
      </p:sp>
      <p:sp>
        <p:nvSpPr>
          <p:cNvPr id="3" name="Subtitle 2"/>
          <p:cNvSpPr>
            <a:spLocks noGrp="1"/>
          </p:cNvSpPr>
          <p:nvPr>
            <p:ph type="subTitle" idx="1"/>
          </p:nvPr>
        </p:nvSpPr>
        <p:spPr/>
        <p:txBody>
          <a:bodyPr/>
          <a:lstStyle/>
          <a:p>
            <a:r>
              <a:rPr lang="en-US" dirty="0"/>
              <a:t>Best Practices for Data Scientists</a:t>
            </a:r>
          </a:p>
        </p:txBody>
      </p:sp>
      <p:sp>
        <p:nvSpPr>
          <p:cNvPr id="7" name="Text Placeholder 6"/>
          <p:cNvSpPr>
            <a:spLocks noGrp="1"/>
          </p:cNvSpPr>
          <p:nvPr>
            <p:ph type="body" sz="quarter" idx="13"/>
          </p:nvPr>
        </p:nvSpPr>
        <p:spPr/>
        <p:txBody>
          <a:bodyPr/>
          <a:lstStyle/>
          <a:p>
            <a:r>
              <a:rPr lang="en-US" dirty="0"/>
              <a:t>Dr. Péter Molnár</a:t>
            </a:r>
          </a:p>
          <a:p>
            <a:r>
              <a:rPr lang="en-US" dirty="0"/>
              <a:t>June 25, 2021</a:t>
            </a:r>
          </a:p>
        </p:txBody>
      </p:sp>
    </p:spTree>
    <p:extLst>
      <p:ext uri="{BB962C8B-B14F-4D97-AF65-F5344CB8AC3E}">
        <p14:creationId xmlns:p14="http://schemas.microsoft.com/office/powerpoint/2010/main" val="634196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861DB-53FD-3348-9F02-43BB3408F9FE}"/>
              </a:ext>
            </a:extLst>
          </p:cNvPr>
          <p:cNvSpPr txBox="1"/>
          <p:nvPr/>
        </p:nvSpPr>
        <p:spPr>
          <a:xfrm>
            <a:off x="4585857" y="1080655"/>
            <a:ext cx="7051963" cy="4440381"/>
          </a:xfrm>
          <a:prstGeom prst="rect">
            <a:avLst/>
          </a:prstGeom>
          <a:noFill/>
        </p:spPr>
        <p:txBody>
          <a:bodyPr wrap="square" rtlCol="0">
            <a:noAutofit/>
          </a:bodyPr>
          <a:lstStyle/>
          <a:p>
            <a:pPr>
              <a:lnSpc>
                <a:spcPct val="140000"/>
              </a:lnSpc>
            </a:pPr>
            <a:r>
              <a:rPr lang="en-US" sz="1600" dirty="0"/>
              <a:t>Dr. Péter Molnár is a data scientist for Machine Learning and Artificial Intelligence at Amazon Web Services (AWS). Dr. Molnár is a member of the Institute for Insight at the Robinson College of Business at Georgia State University, where he supports students and faculty in research and instruction. His academic research in social agent systems, collaborative systems, and distributed sensor-fusion has received funding from federal and state agencies. He taught courses in artificial intelligence, machine learning, robotics, and computer vision on the graduate and undergraduate level. Dr. Molnár received his doctorate in theoretical physics from the University of Stuttgart, Germany and a master’s degree in physics from the Augusta Georgia University, Göttingen, Germany.</a:t>
            </a:r>
          </a:p>
          <a:p>
            <a:r>
              <a:rPr lang="en-US" b="1" dirty="0"/>
              <a:t> </a:t>
            </a:r>
            <a:endParaRPr lang="en-US" dirty="0"/>
          </a:p>
          <a:p>
            <a:pPr algn="l"/>
            <a:endParaRPr lang="en-US" dirty="0">
              <a:latin typeface="Arial" panose="020B0604020202020204" pitchFamily="34" charset="0"/>
            </a:endParaRPr>
          </a:p>
        </p:txBody>
      </p:sp>
      <p:pic>
        <p:nvPicPr>
          <p:cNvPr id="1026" name="Picture 2">
            <a:extLst>
              <a:ext uri="{FF2B5EF4-FFF2-40B4-BE49-F238E27FC236}">
                <a16:creationId xmlns:a16="http://schemas.microsoft.com/office/drawing/2014/main" id="{341FE36D-E89D-FE49-891E-1BFDD0EB9B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000" y="1066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544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9A85-E318-2742-A5F2-ABA21BE15A65}"/>
              </a:ext>
            </a:extLst>
          </p:cNvPr>
          <p:cNvSpPr>
            <a:spLocks noGrp="1"/>
          </p:cNvSpPr>
          <p:nvPr>
            <p:ph type="title"/>
          </p:nvPr>
        </p:nvSpPr>
        <p:spPr/>
        <p:txBody>
          <a:bodyPr/>
          <a:lstStyle/>
          <a:p>
            <a:r>
              <a:rPr lang="en-US" dirty="0"/>
              <a:t>Documentation and Testing</a:t>
            </a:r>
          </a:p>
        </p:txBody>
      </p:sp>
      <p:sp>
        <p:nvSpPr>
          <p:cNvPr id="3" name="Content Placeholder 2">
            <a:extLst>
              <a:ext uri="{FF2B5EF4-FFF2-40B4-BE49-F238E27FC236}">
                <a16:creationId xmlns:a16="http://schemas.microsoft.com/office/drawing/2014/main" id="{F4396F2F-F409-EB48-92F6-819339A6B5E9}"/>
              </a:ext>
            </a:extLst>
          </p:cNvPr>
          <p:cNvSpPr>
            <a:spLocks noGrp="1"/>
          </p:cNvSpPr>
          <p:nvPr>
            <p:ph sz="half" idx="1"/>
          </p:nvPr>
        </p:nvSpPr>
        <p:spPr>
          <a:xfrm>
            <a:off x="380999" y="3073400"/>
            <a:ext cx="5428129" cy="2870200"/>
          </a:xfrm>
        </p:spPr>
        <p:txBody>
          <a:bodyPr/>
          <a:lstStyle/>
          <a:p>
            <a:r>
              <a:rPr lang="en-US" dirty="0"/>
              <a:t>Documentation</a:t>
            </a:r>
          </a:p>
          <a:p>
            <a:pPr marL="285750" indent="-285750">
              <a:spcBef>
                <a:spcPts val="1000"/>
              </a:spcBef>
              <a:buFont typeface="Arial" panose="020B0604020202020204" pitchFamily="34" charset="0"/>
              <a:buChar char="•"/>
            </a:pPr>
            <a:r>
              <a:rPr lang="en-US" sz="1600" b="0" u="sng" dirty="0"/>
              <a:t>Comments</a:t>
            </a:r>
            <a:r>
              <a:rPr lang="en-US" sz="1600" b="0" dirty="0"/>
              <a:t>: Anywhere in the code (line, block)</a:t>
            </a:r>
          </a:p>
          <a:p>
            <a:pPr marL="285750" indent="-285750">
              <a:spcBef>
                <a:spcPts val="1000"/>
              </a:spcBef>
              <a:buFont typeface="Arial" panose="020B0604020202020204" pitchFamily="34" charset="0"/>
              <a:buChar char="•"/>
            </a:pPr>
            <a:r>
              <a:rPr lang="en-US" sz="1600" b="0" u="sng" dirty="0"/>
              <a:t>Docstrings</a:t>
            </a:r>
            <a:r>
              <a:rPr lang="en-US" sz="1600" b="0" dirty="0"/>
              <a:t>: Multi-line string for functions and classes</a:t>
            </a:r>
          </a:p>
          <a:p>
            <a:pPr marL="920750" lvl="1" indent="-444500">
              <a:spcBef>
                <a:spcPts val="1000"/>
              </a:spcBef>
              <a:buFont typeface="+mj-lt"/>
              <a:buAutoNum type="arabicPeriod"/>
            </a:pPr>
            <a:r>
              <a:rPr lang="en-US" sz="1600" b="0" dirty="0">
                <a:solidFill>
                  <a:srgbClr val="C00000"/>
                </a:solidFill>
              </a:rPr>
              <a:t>Brief description of purpose and requirements or limitations</a:t>
            </a:r>
          </a:p>
          <a:p>
            <a:pPr marL="920750" lvl="1" indent="-444500">
              <a:spcBef>
                <a:spcPts val="1000"/>
              </a:spcBef>
              <a:buFont typeface="+mj-lt"/>
              <a:buAutoNum type="arabicPeriod"/>
            </a:pPr>
            <a:r>
              <a:rPr lang="en-US" sz="1600" dirty="0">
                <a:solidFill>
                  <a:srgbClr val="C00000"/>
                </a:solidFill>
              </a:rPr>
              <a:t>Input parameters</a:t>
            </a:r>
          </a:p>
          <a:p>
            <a:pPr marL="920750" lvl="1" indent="-444500">
              <a:spcBef>
                <a:spcPts val="1000"/>
              </a:spcBef>
              <a:buFont typeface="+mj-lt"/>
              <a:buAutoNum type="arabicPeriod"/>
            </a:pPr>
            <a:r>
              <a:rPr lang="en-US" sz="1600" b="0" dirty="0">
                <a:solidFill>
                  <a:srgbClr val="C00000"/>
                </a:solidFill>
              </a:rPr>
              <a:t>Return values</a:t>
            </a:r>
          </a:p>
        </p:txBody>
      </p:sp>
      <p:sp>
        <p:nvSpPr>
          <p:cNvPr id="5" name="Content Placeholder 4">
            <a:extLst>
              <a:ext uri="{FF2B5EF4-FFF2-40B4-BE49-F238E27FC236}">
                <a16:creationId xmlns:a16="http://schemas.microsoft.com/office/drawing/2014/main" id="{35B33424-5D9C-FC4B-8878-F43DC41D76BC}"/>
              </a:ext>
            </a:extLst>
          </p:cNvPr>
          <p:cNvSpPr>
            <a:spLocks noGrp="1"/>
          </p:cNvSpPr>
          <p:nvPr>
            <p:ph sz="half" idx="2"/>
          </p:nvPr>
        </p:nvSpPr>
        <p:spPr>
          <a:xfrm>
            <a:off x="6382871" y="3073400"/>
            <a:ext cx="5428129" cy="2870200"/>
          </a:xfrm>
        </p:spPr>
        <p:txBody>
          <a:bodyPr/>
          <a:lstStyle/>
          <a:p>
            <a:r>
              <a:rPr lang="en-US" dirty="0"/>
              <a:t>Testing</a:t>
            </a:r>
          </a:p>
          <a:p>
            <a:pPr marL="342900" indent="-342900">
              <a:spcBef>
                <a:spcPts val="1000"/>
              </a:spcBef>
              <a:buFont typeface="Arial" panose="020B0604020202020204" pitchFamily="34" charset="0"/>
              <a:buChar char="•"/>
            </a:pPr>
            <a:r>
              <a:rPr lang="en-US" sz="1600" b="0" dirty="0"/>
              <a:t>Run parts of the code (on sample data)</a:t>
            </a:r>
          </a:p>
          <a:p>
            <a:pPr marL="342900" indent="-342900">
              <a:spcBef>
                <a:spcPts val="1000"/>
              </a:spcBef>
              <a:buFont typeface="Arial" panose="020B0604020202020204" pitchFamily="34" charset="0"/>
              <a:buChar char="•"/>
            </a:pPr>
            <a:r>
              <a:rPr lang="en-US" sz="1600" b="0" dirty="0"/>
              <a:t>Verify that the code produces the expected output and doesn’t break</a:t>
            </a:r>
          </a:p>
          <a:p>
            <a:pPr marL="342900" indent="-342900">
              <a:spcBef>
                <a:spcPts val="1000"/>
              </a:spcBef>
              <a:buFont typeface="Arial" panose="020B0604020202020204" pitchFamily="34" charset="0"/>
              <a:buChar char="•"/>
            </a:pPr>
            <a:r>
              <a:rPr lang="en-US" sz="1600" b="0" dirty="0"/>
              <a:t>Perform manually: run in notebook, review output files and screen shots, keep records</a:t>
            </a:r>
          </a:p>
          <a:p>
            <a:pPr marL="342900" indent="-342900">
              <a:spcBef>
                <a:spcPts val="1000"/>
              </a:spcBef>
              <a:buFont typeface="Arial" panose="020B0604020202020204" pitchFamily="34" charset="0"/>
              <a:buChar char="•"/>
            </a:pPr>
            <a:r>
              <a:rPr lang="en-US" sz="1600" b="0" dirty="0"/>
              <a:t>Automated testing: </a:t>
            </a:r>
          </a:p>
          <a:p>
            <a:endParaRPr lang="en-US" dirty="0"/>
          </a:p>
        </p:txBody>
      </p:sp>
      <p:sp>
        <p:nvSpPr>
          <p:cNvPr id="6" name="Content Placeholder 4">
            <a:extLst>
              <a:ext uri="{FF2B5EF4-FFF2-40B4-BE49-F238E27FC236}">
                <a16:creationId xmlns:a16="http://schemas.microsoft.com/office/drawing/2014/main" id="{B8523C3B-56BC-2841-9A5D-83B5FCA36C63}"/>
              </a:ext>
            </a:extLst>
          </p:cNvPr>
          <p:cNvSpPr txBox="1">
            <a:spLocks/>
          </p:cNvSpPr>
          <p:nvPr/>
        </p:nvSpPr>
        <p:spPr>
          <a:xfrm>
            <a:off x="380998" y="1790700"/>
            <a:ext cx="9525002" cy="1282700"/>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pPr>
            <a:r>
              <a:rPr lang="en-US" sz="1600" b="0" dirty="0"/>
              <a:t>Make code understandable with sufficient documentation and testing</a:t>
            </a:r>
          </a:p>
          <a:p>
            <a:pPr>
              <a:spcBef>
                <a:spcPts val="1000"/>
              </a:spcBef>
            </a:pPr>
            <a:r>
              <a:rPr lang="en-US" sz="1600" b="0" dirty="0"/>
              <a:t>Verify integrity of the code </a:t>
            </a:r>
            <a:r>
              <a:rPr lang="en-US" sz="1600" dirty="0"/>
              <a:t>during</a:t>
            </a:r>
            <a:r>
              <a:rPr lang="en-US" sz="1600" b="0" dirty="0"/>
              <a:t> </a:t>
            </a:r>
            <a:r>
              <a:rPr lang="en-US" sz="1600" dirty="0"/>
              <a:t>development</a:t>
            </a:r>
          </a:p>
          <a:p>
            <a:pPr>
              <a:spcBef>
                <a:spcPts val="1000"/>
              </a:spcBef>
            </a:pPr>
            <a:r>
              <a:rPr lang="en-US" sz="1600" dirty="0"/>
              <a:t>Run-time</a:t>
            </a:r>
            <a:r>
              <a:rPr lang="en-US" sz="1600" b="0" dirty="0"/>
              <a:t> test for data and model may look similar…though need to be handled separately</a:t>
            </a:r>
          </a:p>
        </p:txBody>
      </p:sp>
    </p:spTree>
    <p:extLst>
      <p:ext uri="{BB962C8B-B14F-4D97-AF65-F5344CB8AC3E}">
        <p14:creationId xmlns:p14="http://schemas.microsoft.com/office/powerpoint/2010/main" val="3745322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6D69-BB80-4161-9607-F165A3ED0176}"/>
              </a:ext>
            </a:extLst>
          </p:cNvPr>
          <p:cNvSpPr>
            <a:spLocks noGrp="1"/>
          </p:cNvSpPr>
          <p:nvPr>
            <p:ph type="title"/>
          </p:nvPr>
        </p:nvSpPr>
        <p:spPr/>
        <p:txBody>
          <a:bodyPr/>
          <a:lstStyle/>
          <a:p>
            <a:r>
              <a:rPr lang="en-GB" dirty="0"/>
              <a:t>Style and Documentation</a:t>
            </a:r>
          </a:p>
        </p:txBody>
      </p:sp>
      <p:sp>
        <p:nvSpPr>
          <p:cNvPr id="3" name="Content Placeholder 2">
            <a:extLst>
              <a:ext uri="{FF2B5EF4-FFF2-40B4-BE49-F238E27FC236}">
                <a16:creationId xmlns:a16="http://schemas.microsoft.com/office/drawing/2014/main" id="{028D6DBA-5B5B-43BB-A0FB-2B18486EFE81}"/>
              </a:ext>
            </a:extLst>
          </p:cNvPr>
          <p:cNvSpPr>
            <a:spLocks noGrp="1"/>
          </p:cNvSpPr>
          <p:nvPr>
            <p:ph idx="1"/>
          </p:nvPr>
        </p:nvSpPr>
        <p:spPr>
          <a:xfrm>
            <a:off x="6315738" y="1913206"/>
            <a:ext cx="5504557" cy="4656406"/>
          </a:xfrm>
        </p:spPr>
        <p:txBody>
          <a:bodyPr>
            <a:noAutofit/>
          </a:bodyPr>
          <a:lstStyle/>
          <a:p>
            <a:pPr marL="285750" indent="-285750">
              <a:spcBef>
                <a:spcPts val="600"/>
              </a:spcBef>
              <a:spcAft>
                <a:spcPts val="1200"/>
              </a:spcAft>
              <a:buFont typeface="Arial" panose="020B0604020202020204" pitchFamily="34" charset="0"/>
              <a:buChar char="•"/>
            </a:pPr>
            <a:r>
              <a:rPr lang="en-GB" sz="1600" b="0" dirty="0"/>
              <a:t>Use 4 spaces per indent, rather than tabs.</a:t>
            </a:r>
          </a:p>
          <a:p>
            <a:pPr marL="285750" indent="-285750">
              <a:spcBef>
                <a:spcPts val="600"/>
              </a:spcBef>
              <a:spcAft>
                <a:spcPts val="1200"/>
              </a:spcAft>
              <a:buFont typeface="Arial" panose="020B0604020202020204" pitchFamily="34" charset="0"/>
              <a:buChar char="•"/>
            </a:pPr>
            <a:r>
              <a:rPr lang="en-GB" sz="1600" b="0" dirty="0"/>
              <a:t>Use blank lines before function definitions, and to separate logical code units.</a:t>
            </a:r>
          </a:p>
          <a:p>
            <a:pPr marL="285750" indent="-285750">
              <a:spcBef>
                <a:spcPts val="600"/>
              </a:spcBef>
              <a:spcAft>
                <a:spcPts val="1200"/>
              </a:spcAft>
              <a:buFont typeface="Arial" panose="020B0604020202020204" pitchFamily="34" charset="0"/>
              <a:buChar char="•"/>
            </a:pPr>
            <a:r>
              <a:rPr lang="en-GB" sz="1600" b="0" dirty="0" err="1">
                <a:latin typeface="Courier New" panose="02070309020205020404" pitchFamily="49" charset="0"/>
                <a:cs typeface="Courier New" panose="02070309020205020404" pitchFamily="49" charset="0"/>
              </a:rPr>
              <a:t>function_names</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variable_names</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keyword_named_variables</a:t>
            </a:r>
            <a:r>
              <a:rPr lang="en-GB" sz="1600" b="0" dirty="0">
                <a:latin typeface="Courier New" panose="02070309020205020404" pitchFamily="49" charset="0"/>
                <a:cs typeface="Courier New" panose="02070309020205020404" pitchFamily="49" charset="0"/>
              </a:rPr>
              <a:t>_</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ClassNames</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modname</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CONSTANT_NAMES</a:t>
            </a:r>
          </a:p>
          <a:p>
            <a:pPr marL="285750" indent="-285750">
              <a:spcBef>
                <a:spcPts val="600"/>
              </a:spcBef>
              <a:spcAft>
                <a:spcPts val="1200"/>
              </a:spcAft>
              <a:buFont typeface="Arial" panose="020B0604020202020204" pitchFamily="34" charset="0"/>
              <a:buChar char="•"/>
            </a:pPr>
            <a:r>
              <a:rPr lang="en-GB" sz="1600" b="0" dirty="0"/>
              <a:t>Keep lines to 79 characters or less.</a:t>
            </a:r>
          </a:p>
          <a:p>
            <a:pPr marL="285750" indent="-285750">
              <a:spcBef>
                <a:spcPts val="600"/>
              </a:spcBef>
              <a:spcAft>
                <a:spcPts val="1200"/>
              </a:spcAft>
              <a:buFont typeface="Arial" panose="020B0604020202020204" pitchFamily="34" charset="0"/>
              <a:buChar char="•"/>
            </a:pPr>
            <a:r>
              <a:rPr lang="en-GB" sz="1600" b="0" dirty="0"/>
              <a:t>Spaces around operators and after commas, but not just inside </a:t>
            </a:r>
            <a:r>
              <a:rPr lang="en-GB" sz="1600" b="0" dirty="0">
                <a:latin typeface="Courier New" panose="02070309020205020404" pitchFamily="49" charset="0"/>
                <a:cs typeface="Courier New" panose="02070309020205020404" pitchFamily="49" charset="0"/>
              </a:rPr>
              <a:t>(){}[]</a:t>
            </a:r>
            <a:r>
              <a:rPr lang="en-GB" sz="1600" b="0" dirty="0"/>
              <a:t>:</a:t>
            </a:r>
            <a:r>
              <a:rPr lang="en-GB" sz="1600" b="0" dirty="0">
                <a:latin typeface="Courier New" panose="02070309020205020404" pitchFamily="49" charset="0"/>
                <a:cs typeface="Courier New" panose="02070309020205020404" pitchFamily="49" charset="0"/>
              </a:rPr>
              <a:t> a = (1, 2)</a:t>
            </a:r>
          </a:p>
          <a:p>
            <a:pPr marL="285750" indent="-285750">
              <a:spcBef>
                <a:spcPts val="600"/>
              </a:spcBef>
              <a:spcAft>
                <a:spcPts val="1200"/>
              </a:spcAft>
              <a:buFont typeface="Arial" panose="020B0604020202020204" pitchFamily="34" charset="0"/>
              <a:buChar char="•"/>
            </a:pPr>
            <a:r>
              <a:rPr lang="en-GB" sz="1600" b="0" dirty="0"/>
              <a:t>Indent comments to the level of the code referred to.</a:t>
            </a:r>
          </a:p>
          <a:p>
            <a:pPr marL="285750" indent="-285750">
              <a:spcBef>
                <a:spcPts val="600"/>
              </a:spcBef>
              <a:buFont typeface="Arial" panose="020B0604020202020204" pitchFamily="34" charset="0"/>
              <a:buChar char="•"/>
            </a:pPr>
            <a:endParaRPr lang="en-GB" sz="1600" dirty="0"/>
          </a:p>
          <a:p>
            <a:pPr marL="285750" indent="-285750">
              <a:spcBef>
                <a:spcPts val="600"/>
              </a:spcBef>
              <a:buFont typeface="Arial" panose="020B0604020202020204" pitchFamily="34" charset="0"/>
              <a:buChar char="•"/>
            </a:pPr>
            <a:endParaRPr lang="en-GB" sz="1600" dirty="0"/>
          </a:p>
        </p:txBody>
      </p:sp>
      <p:sp>
        <p:nvSpPr>
          <p:cNvPr id="4" name="Content Placeholder 2">
            <a:extLst>
              <a:ext uri="{FF2B5EF4-FFF2-40B4-BE49-F238E27FC236}">
                <a16:creationId xmlns:a16="http://schemas.microsoft.com/office/drawing/2014/main" id="{3B081DE6-48D6-DB4D-8349-31FC2F7D9A6C}"/>
              </a:ext>
            </a:extLst>
          </p:cNvPr>
          <p:cNvSpPr txBox="1">
            <a:spLocks/>
          </p:cNvSpPr>
          <p:nvPr/>
        </p:nvSpPr>
        <p:spPr>
          <a:xfrm>
            <a:off x="381000" y="1788326"/>
            <a:ext cx="5466907" cy="4173203"/>
          </a:xfrm>
          <a:prstGeom prst="rect">
            <a:avLst/>
          </a:prstGeom>
        </p:spPr>
        <p:txBody>
          <a:bodyPr vert="horz" lIns="0" tIns="0" rIns="0" bIns="0" rtlCol="0">
            <a:norm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b="0" dirty="0"/>
              <a:t>Generally style is built into Python, </a:t>
            </a:r>
            <a:r>
              <a:rPr lang="en-GB" sz="1600" dirty="0"/>
              <a:t>as it demands indents</a:t>
            </a:r>
            <a:r>
              <a:rPr lang="en-GB" sz="1600" b="0" dirty="0"/>
              <a:t>.</a:t>
            </a:r>
          </a:p>
          <a:p>
            <a:pPr>
              <a:spcBef>
                <a:spcPts val="600"/>
              </a:spcBef>
            </a:pPr>
            <a:r>
              <a:rPr lang="en-GB" sz="1600" b="0" dirty="0"/>
              <a:t>However, good Python style is set out in PEP8:</a:t>
            </a:r>
          </a:p>
          <a:p>
            <a:pPr>
              <a:spcBef>
                <a:spcPts val="600"/>
              </a:spcBef>
            </a:pPr>
            <a:r>
              <a:rPr lang="en-GB" sz="1600" b="0" dirty="0">
                <a:hlinkClick r:id="rId3"/>
              </a:rPr>
              <a:t>https://www.python.org/dev/peps/pep-0008/</a:t>
            </a:r>
            <a:r>
              <a:rPr lang="en-GB" sz="1600" b="0" dirty="0"/>
              <a:t> </a:t>
            </a:r>
          </a:p>
          <a:p>
            <a:pPr>
              <a:spcBef>
                <a:spcPts val="600"/>
              </a:spcBef>
            </a:pPr>
            <a:endParaRPr lang="en-GB" sz="1600" b="0" dirty="0"/>
          </a:p>
          <a:p>
            <a:pPr>
              <a:spcBef>
                <a:spcPts val="600"/>
              </a:spcBef>
            </a:pPr>
            <a:endParaRPr lang="en-GB" sz="1600" b="0" dirty="0"/>
          </a:p>
        </p:txBody>
      </p:sp>
      <p:sp>
        <p:nvSpPr>
          <p:cNvPr id="5" name="Rectangular Callout 4">
            <a:extLst>
              <a:ext uri="{FF2B5EF4-FFF2-40B4-BE49-F238E27FC236}">
                <a16:creationId xmlns:a16="http://schemas.microsoft.com/office/drawing/2014/main" id="{74FB0C54-6345-D746-ADD4-9CAD5CF4FB20}"/>
              </a:ext>
            </a:extLst>
          </p:cNvPr>
          <p:cNvSpPr/>
          <p:nvPr/>
        </p:nvSpPr>
        <p:spPr>
          <a:xfrm>
            <a:off x="1679945" y="3429000"/>
            <a:ext cx="3200400" cy="1903228"/>
          </a:xfrm>
          <a:prstGeom prst="wedgeRectCallout">
            <a:avLst>
              <a:gd name="adj1" fmla="val 97680"/>
              <a:gd name="adj2" fmla="val -509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Agree on naming conventions within your team or organization</a:t>
            </a:r>
            <a:br>
              <a:rPr lang="en-US" sz="1600" i="1" dirty="0"/>
            </a:br>
            <a:endParaRPr lang="en-US" sz="1600" i="1" dirty="0"/>
          </a:p>
          <a:p>
            <a:pPr algn="ctr"/>
            <a:r>
              <a:rPr lang="en-US" sz="1600" i="1" dirty="0"/>
              <a:t>Consider application across all platforms and programming languages </a:t>
            </a:r>
          </a:p>
        </p:txBody>
      </p:sp>
    </p:spTree>
    <p:extLst>
      <p:ext uri="{BB962C8B-B14F-4D97-AF65-F5344CB8AC3E}">
        <p14:creationId xmlns:p14="http://schemas.microsoft.com/office/powerpoint/2010/main" val="3212698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281D-05AB-7C40-9C82-84ECA0D4680E}"/>
              </a:ext>
            </a:extLst>
          </p:cNvPr>
          <p:cNvSpPr>
            <a:spLocks noGrp="1"/>
          </p:cNvSpPr>
          <p:nvPr>
            <p:ph type="title"/>
          </p:nvPr>
        </p:nvSpPr>
        <p:spPr/>
        <p:txBody>
          <a:bodyPr/>
          <a:lstStyle/>
          <a:p>
            <a:r>
              <a:rPr lang="en-US" dirty="0"/>
              <a:t>Example with Docstrings and Type Hints</a:t>
            </a:r>
          </a:p>
        </p:txBody>
      </p:sp>
      <p:pic>
        <p:nvPicPr>
          <p:cNvPr id="5" name="Picture 4" descr="Text&#10;&#10;Description automatically generated">
            <a:extLst>
              <a:ext uri="{FF2B5EF4-FFF2-40B4-BE49-F238E27FC236}">
                <a16:creationId xmlns:a16="http://schemas.microsoft.com/office/drawing/2014/main" id="{825461B9-3100-6E47-972B-927CA427886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6607" y="1485900"/>
            <a:ext cx="8743399" cy="4457700"/>
          </a:xfrm>
          <a:prstGeom prst="rect">
            <a:avLst/>
          </a:prstGeom>
        </p:spPr>
      </p:pic>
      <p:sp>
        <p:nvSpPr>
          <p:cNvPr id="8" name="Rectangular Callout 7">
            <a:extLst>
              <a:ext uri="{FF2B5EF4-FFF2-40B4-BE49-F238E27FC236}">
                <a16:creationId xmlns:a16="http://schemas.microsoft.com/office/drawing/2014/main" id="{347B7560-FDAF-D841-9D01-D419702E8816}"/>
              </a:ext>
            </a:extLst>
          </p:cNvPr>
          <p:cNvSpPr/>
          <p:nvPr/>
        </p:nvSpPr>
        <p:spPr>
          <a:xfrm>
            <a:off x="381994" y="2252772"/>
            <a:ext cx="1733885" cy="1127052"/>
          </a:xfrm>
          <a:prstGeom prst="wedgeRectCallout">
            <a:avLst>
              <a:gd name="adj1" fmla="val 130965"/>
              <a:gd name="adj2" fmla="val -827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Triple quotes after def statement</a:t>
            </a:r>
          </a:p>
        </p:txBody>
      </p:sp>
      <p:sp>
        <p:nvSpPr>
          <p:cNvPr id="9" name="Rectangular Callout 8">
            <a:extLst>
              <a:ext uri="{FF2B5EF4-FFF2-40B4-BE49-F238E27FC236}">
                <a16:creationId xmlns:a16="http://schemas.microsoft.com/office/drawing/2014/main" id="{E37BE81C-C915-8A4F-A35B-D3E900397AE5}"/>
              </a:ext>
            </a:extLst>
          </p:cNvPr>
          <p:cNvSpPr/>
          <p:nvPr/>
        </p:nvSpPr>
        <p:spPr>
          <a:xfrm>
            <a:off x="381000" y="3755508"/>
            <a:ext cx="2222983" cy="1826586"/>
          </a:xfrm>
          <a:prstGeom prst="wedgeRectCallout">
            <a:avLst>
              <a:gd name="adj1" fmla="val 98919"/>
              <a:gd name="adj2" fmla="val -61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There are different styles for content</a:t>
            </a:r>
          </a:p>
          <a:p>
            <a:pPr algn="ctr"/>
            <a:endParaRPr lang="en-US" sz="1600" dirty="0"/>
          </a:p>
          <a:p>
            <a:pPr algn="ctr"/>
            <a:r>
              <a:rPr lang="en-US" sz="1600" dirty="0"/>
              <a:t>No formal syntax </a:t>
            </a:r>
          </a:p>
        </p:txBody>
      </p:sp>
    </p:spTree>
    <p:extLst>
      <p:ext uri="{BB962C8B-B14F-4D97-AF65-F5344CB8AC3E}">
        <p14:creationId xmlns:p14="http://schemas.microsoft.com/office/powerpoint/2010/main" val="1106647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D049-93F8-AC4E-B2AA-157E8610F9A8}"/>
              </a:ext>
            </a:extLst>
          </p:cNvPr>
          <p:cNvSpPr>
            <a:spLocks noGrp="1"/>
          </p:cNvSpPr>
          <p:nvPr>
            <p:ph type="title"/>
          </p:nvPr>
        </p:nvSpPr>
        <p:spPr/>
        <p:txBody>
          <a:bodyPr/>
          <a:lstStyle/>
          <a:p>
            <a:r>
              <a:rPr lang="en-US" dirty="0"/>
              <a:t>Doc String Support in </a:t>
            </a:r>
            <a:r>
              <a:rPr lang="en-US" dirty="0" err="1"/>
              <a:t>Jupyter</a:t>
            </a:r>
            <a:r>
              <a:rPr lang="en-US" dirty="0"/>
              <a:t> Notebooks</a:t>
            </a:r>
          </a:p>
        </p:txBody>
      </p:sp>
      <p:pic>
        <p:nvPicPr>
          <p:cNvPr id="3" name="Picture 2">
            <a:extLst>
              <a:ext uri="{FF2B5EF4-FFF2-40B4-BE49-F238E27FC236}">
                <a16:creationId xmlns:a16="http://schemas.microsoft.com/office/drawing/2014/main" id="{A7872731-5C90-6F44-B87F-1A599BA1BB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1875" y="1946940"/>
            <a:ext cx="10375900" cy="3708400"/>
          </a:xfrm>
          <a:prstGeom prst="rect">
            <a:avLst/>
          </a:prstGeom>
        </p:spPr>
      </p:pic>
      <p:sp>
        <p:nvSpPr>
          <p:cNvPr id="4" name="Rounded Rectangular Callout 3">
            <a:extLst>
              <a:ext uri="{FF2B5EF4-FFF2-40B4-BE49-F238E27FC236}">
                <a16:creationId xmlns:a16="http://schemas.microsoft.com/office/drawing/2014/main" id="{DC948BF2-C66A-FC4F-8929-884696879C46}"/>
              </a:ext>
            </a:extLst>
          </p:cNvPr>
          <p:cNvSpPr/>
          <p:nvPr/>
        </p:nvSpPr>
        <p:spPr>
          <a:xfrm>
            <a:off x="3657599" y="1720555"/>
            <a:ext cx="1658680" cy="452770"/>
          </a:xfrm>
          <a:prstGeom prst="wedgeRoundRectCallout">
            <a:avLst>
              <a:gd name="adj1" fmla="val -104058"/>
              <a:gd name="adj2" fmla="val 1094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hit &lt;Shift&gt;&lt;Tab&gt;</a:t>
            </a:r>
          </a:p>
        </p:txBody>
      </p:sp>
    </p:spTree>
    <p:extLst>
      <p:ext uri="{BB962C8B-B14F-4D97-AF65-F5344CB8AC3E}">
        <p14:creationId xmlns:p14="http://schemas.microsoft.com/office/powerpoint/2010/main" val="181307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1678-E7E0-4445-BCF6-66F47399803D}"/>
              </a:ext>
            </a:extLst>
          </p:cNvPr>
          <p:cNvSpPr>
            <a:spLocks noGrp="1"/>
          </p:cNvSpPr>
          <p:nvPr>
            <p:ph type="title"/>
          </p:nvPr>
        </p:nvSpPr>
        <p:spPr/>
        <p:txBody>
          <a:bodyPr/>
          <a:lstStyle/>
          <a:p>
            <a:r>
              <a:rPr lang="en-GB" dirty="0" err="1"/>
              <a:t>PyDoc</a:t>
            </a:r>
            <a:r>
              <a:rPr lang="en-GB" dirty="0"/>
              <a:t> Tool</a:t>
            </a:r>
          </a:p>
        </p:txBody>
      </p:sp>
      <p:sp>
        <p:nvSpPr>
          <p:cNvPr id="3" name="Content Placeholder 2">
            <a:extLst>
              <a:ext uri="{FF2B5EF4-FFF2-40B4-BE49-F238E27FC236}">
                <a16:creationId xmlns:a16="http://schemas.microsoft.com/office/drawing/2014/main" id="{1AB35E13-E854-4477-B984-1064E8C04093}"/>
              </a:ext>
            </a:extLst>
          </p:cNvPr>
          <p:cNvSpPr>
            <a:spLocks noGrp="1"/>
          </p:cNvSpPr>
          <p:nvPr>
            <p:ph idx="1"/>
          </p:nvPr>
        </p:nvSpPr>
        <p:spPr>
          <a:xfrm>
            <a:off x="436097" y="1825625"/>
            <a:ext cx="11422967" cy="4351338"/>
          </a:xfrm>
        </p:spPr>
        <p:txBody>
          <a:bodyPr>
            <a:normAutofit/>
          </a:bodyPr>
          <a:lstStyle/>
          <a:p>
            <a:r>
              <a:rPr lang="en-GB" sz="1600" b="0" dirty="0" err="1">
                <a:latin typeface="+mn-lt"/>
              </a:rPr>
              <a:t>PyDoc</a:t>
            </a:r>
            <a:r>
              <a:rPr lang="en-GB" sz="1600" b="0" dirty="0">
                <a:latin typeface="+mn-lt"/>
              </a:rPr>
              <a:t> is the documentation system distributed with Python </a:t>
            </a:r>
            <a:r>
              <a:rPr lang="en-GB" sz="1600" b="0" dirty="0">
                <a:hlinkClick r:id="rId3"/>
              </a:rPr>
              <a:t>https://docs.python.org/3/library/pydoc.html</a:t>
            </a:r>
            <a:r>
              <a:rPr lang="en-GB" sz="1600" b="0" dirty="0"/>
              <a:t> </a:t>
            </a:r>
            <a:endParaRPr lang="en-GB" sz="1600" b="0" dirty="0">
              <a:latin typeface="+mn-lt"/>
            </a:endParaRPr>
          </a:p>
          <a:p>
            <a:r>
              <a:rPr lang="en-GB" sz="1600" b="0" dirty="0">
                <a:latin typeface="+mn-lt"/>
              </a:rPr>
              <a:t>Use from the command line to</a:t>
            </a:r>
          </a:p>
          <a:p>
            <a:pPr marL="342900" indent="-342900">
              <a:buFont typeface="+mj-lt"/>
              <a:buAutoNum type="arabicPeriod"/>
            </a:pPr>
            <a:r>
              <a:rPr lang="en-GB" sz="1600" b="0" dirty="0">
                <a:latin typeface="+mn-lt"/>
              </a:rPr>
              <a:t>Show docstrings for a Python program/module</a:t>
            </a:r>
            <a:br>
              <a:rPr lang="en-GB" sz="1600" b="0" dirty="0">
                <a:latin typeface="+mn-lt"/>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functions</a:t>
            </a:r>
            <a:br>
              <a:rPr lang="en-GB" sz="1600" b="0" dirty="0">
                <a:latin typeface="Courier New" panose="02070309020205020404" pitchFamily="49" charset="0"/>
                <a:cs typeface="Courier New" panose="02070309020205020404" pitchFamily="49" charset="0"/>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functions.get_anchor_word_window_by_sent</a:t>
            </a:r>
            <a:endParaRPr lang="en-GB" sz="1600" b="0" dirty="0">
              <a:latin typeface="Courier New" panose="02070309020205020404" pitchFamily="49" charset="0"/>
              <a:cs typeface="Courier New" panose="02070309020205020404" pitchFamily="49" charset="0"/>
            </a:endParaRPr>
          </a:p>
          <a:p>
            <a:pPr marL="342900" indent="-342900">
              <a:buFont typeface="+mj-lt"/>
              <a:buAutoNum type="arabicPeriod"/>
            </a:pPr>
            <a:r>
              <a:rPr lang="en-GB" sz="1600" b="0" dirty="0">
                <a:latin typeface="+mn-lt"/>
              </a:rPr>
              <a:t>Create an HTML document</a:t>
            </a:r>
            <a:br>
              <a:rPr lang="en-GB" sz="1600" b="0" dirty="0">
                <a:latin typeface="+mn-lt"/>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–w functions</a:t>
            </a:r>
            <a:br>
              <a:rPr lang="en-GB" sz="1600" b="0" dirty="0">
                <a:latin typeface="+mn-lt"/>
              </a:rPr>
            </a:br>
            <a:r>
              <a:rPr lang="en-GB" sz="1600" b="0" dirty="0">
                <a:latin typeface="+mn-lt"/>
              </a:rPr>
              <a:t>produces HTML file “</a:t>
            </a:r>
            <a:r>
              <a:rPr lang="en-GB" sz="1600" b="0" dirty="0" err="1">
                <a:latin typeface="+mn-lt"/>
              </a:rPr>
              <a:t>functions.html</a:t>
            </a:r>
            <a:r>
              <a:rPr lang="en-GB" sz="1600" b="0" dirty="0">
                <a:latin typeface="+mn-lt"/>
              </a:rPr>
              <a:t>”</a:t>
            </a:r>
          </a:p>
          <a:p>
            <a:pPr marL="342900" indent="-342900">
              <a:buFont typeface="+mj-lt"/>
              <a:buAutoNum type="arabicPeriod"/>
            </a:pPr>
            <a:r>
              <a:rPr lang="en-GB" sz="1600" b="0" dirty="0">
                <a:latin typeface="+mn-lt"/>
              </a:rPr>
              <a:t>Interactive Web-UI to browse documentation of modules in current folder and the packages they use</a:t>
            </a:r>
            <a:br>
              <a:rPr lang="en-GB" sz="1600" b="0" dirty="0">
                <a:latin typeface="+mn-lt"/>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–b</a:t>
            </a:r>
            <a:br>
              <a:rPr lang="en-GB" sz="1600" b="0" dirty="0">
                <a:latin typeface="+mn-lt"/>
              </a:rPr>
            </a:br>
            <a:r>
              <a:rPr lang="en-GB" sz="1600" b="0" dirty="0">
                <a:latin typeface="+mn-lt"/>
              </a:rPr>
              <a:t>opens default web browser for UI</a:t>
            </a:r>
          </a:p>
          <a:p>
            <a:endParaRPr lang="en-GB" dirty="0"/>
          </a:p>
          <a:p>
            <a:pPr marL="0" indent="0">
              <a:buNone/>
            </a:pPr>
            <a:endParaRPr lang="en-GB" dirty="0"/>
          </a:p>
        </p:txBody>
      </p:sp>
    </p:spTree>
    <p:extLst>
      <p:ext uri="{BB962C8B-B14F-4D97-AF65-F5344CB8AC3E}">
        <p14:creationId xmlns:p14="http://schemas.microsoft.com/office/powerpoint/2010/main" val="2894413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4576-4701-480F-8A17-2BD8919BEBED}"/>
              </a:ext>
            </a:extLst>
          </p:cNvPr>
          <p:cNvSpPr>
            <a:spLocks noGrp="1"/>
          </p:cNvSpPr>
          <p:nvPr>
            <p:ph type="title"/>
          </p:nvPr>
        </p:nvSpPr>
        <p:spPr/>
        <p:txBody>
          <a:bodyPr/>
          <a:lstStyle/>
          <a:p>
            <a:r>
              <a:rPr lang="en-GB" dirty="0"/>
              <a:t>Other software</a:t>
            </a:r>
          </a:p>
        </p:txBody>
      </p:sp>
      <p:sp>
        <p:nvSpPr>
          <p:cNvPr id="3" name="Content Placeholder 2">
            <a:extLst>
              <a:ext uri="{FF2B5EF4-FFF2-40B4-BE49-F238E27FC236}">
                <a16:creationId xmlns:a16="http://schemas.microsoft.com/office/drawing/2014/main" id="{87F5ED61-0B85-4B34-9157-CB93D9828994}"/>
              </a:ext>
            </a:extLst>
          </p:cNvPr>
          <p:cNvSpPr>
            <a:spLocks noGrp="1"/>
          </p:cNvSpPr>
          <p:nvPr>
            <p:ph idx="1"/>
          </p:nvPr>
        </p:nvSpPr>
        <p:spPr/>
        <p:txBody>
          <a:bodyPr>
            <a:normAutofit/>
          </a:bodyPr>
          <a:lstStyle/>
          <a:p>
            <a:pPr marL="0" indent="0">
              <a:buNone/>
            </a:pPr>
            <a:r>
              <a:rPr lang="en-GB" sz="1600" b="0" dirty="0"/>
              <a:t>There is a starter list of alternative software at:</a:t>
            </a:r>
          </a:p>
          <a:p>
            <a:pPr marL="0" indent="0">
              <a:buNone/>
            </a:pPr>
            <a:r>
              <a:rPr lang="en-GB" sz="1600" b="0" dirty="0">
                <a:hlinkClick r:id="rId3"/>
              </a:rPr>
              <a:t>https://wiki.python.org/moin/DocumentationTools</a:t>
            </a:r>
            <a:r>
              <a:rPr lang="en-GB" sz="1600" b="0" dirty="0"/>
              <a:t>  </a:t>
            </a:r>
          </a:p>
          <a:p>
            <a:pPr marL="0" indent="0">
              <a:buNone/>
            </a:pPr>
            <a:endParaRPr lang="en-GB" sz="1600" b="0" dirty="0"/>
          </a:p>
          <a:p>
            <a:pPr marL="0" indent="0">
              <a:buNone/>
            </a:pPr>
            <a:r>
              <a:rPr lang="en-GB" sz="1600" b="0" dirty="0"/>
              <a:t>A popular one is Sphinx, which comes with Anaconda:</a:t>
            </a:r>
          </a:p>
          <a:p>
            <a:pPr marL="0" indent="0">
              <a:buNone/>
            </a:pPr>
            <a:r>
              <a:rPr lang="en-GB" sz="1600" b="0" dirty="0">
                <a:hlinkClick r:id="rId4"/>
              </a:rPr>
              <a:t>http://www.sphinx-doc.org/en/stable/</a:t>
            </a:r>
            <a:r>
              <a:rPr lang="en-GB" sz="1600" b="0" dirty="0"/>
              <a:t> </a:t>
            </a:r>
          </a:p>
          <a:p>
            <a:pPr marL="0" indent="0">
              <a:buNone/>
            </a:pPr>
            <a:r>
              <a:rPr lang="en-GB" sz="1600" b="0" dirty="0">
                <a:hlinkClick r:id="rId5"/>
              </a:rPr>
              <a:t>http://www.sphinx-doc.org/en/stable/tutorial.html</a:t>
            </a:r>
            <a:r>
              <a:rPr lang="en-GB" sz="1600" b="0" dirty="0"/>
              <a:t> </a:t>
            </a:r>
          </a:p>
          <a:p>
            <a:pPr marL="0" indent="0">
              <a:buNone/>
            </a:pPr>
            <a:r>
              <a:rPr lang="en-GB" sz="1600" b="0" dirty="0">
                <a:hlinkClick r:id="rId6"/>
              </a:rPr>
              <a:t>http://www.sphinx-doc.org/en/stable/invocation.html#invocation-apidoc</a:t>
            </a:r>
            <a:r>
              <a:rPr lang="en-GB" sz="1600" b="0" dirty="0"/>
              <a:t> </a:t>
            </a:r>
          </a:p>
        </p:txBody>
      </p:sp>
    </p:spTree>
    <p:extLst>
      <p:ext uri="{BB962C8B-B14F-4D97-AF65-F5344CB8AC3E}">
        <p14:creationId xmlns:p14="http://schemas.microsoft.com/office/powerpoint/2010/main" val="1286625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44FC0-E8B5-0E46-A623-2A48F023C7FE}"/>
              </a:ext>
            </a:extLst>
          </p:cNvPr>
          <p:cNvSpPr>
            <a:spLocks noGrp="1"/>
          </p:cNvSpPr>
          <p:nvPr>
            <p:ph type="title"/>
          </p:nvPr>
        </p:nvSpPr>
        <p:spPr>
          <a:xfrm>
            <a:off x="3985256" y="2519068"/>
            <a:ext cx="4156364" cy="740780"/>
          </a:xfrm>
        </p:spPr>
        <p:txBody>
          <a:bodyPr/>
          <a:lstStyle/>
          <a:p>
            <a:r>
              <a:rPr lang="en-US" dirty="0"/>
              <a:t>Testing</a:t>
            </a:r>
          </a:p>
        </p:txBody>
      </p:sp>
      <p:sp>
        <p:nvSpPr>
          <p:cNvPr id="5" name="Text Placeholder 4">
            <a:extLst>
              <a:ext uri="{FF2B5EF4-FFF2-40B4-BE49-F238E27FC236}">
                <a16:creationId xmlns:a16="http://schemas.microsoft.com/office/drawing/2014/main" id="{6BAA340D-50D7-0F42-909A-A01072C634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572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6D397D-1DDB-464E-BE34-35636E815B14}"/>
              </a:ext>
            </a:extLst>
          </p:cNvPr>
          <p:cNvSpPr>
            <a:spLocks noGrp="1"/>
          </p:cNvSpPr>
          <p:nvPr>
            <p:ph type="title"/>
          </p:nvPr>
        </p:nvSpPr>
        <p:spPr>
          <a:xfrm>
            <a:off x="381000" y="860699"/>
            <a:ext cx="11430000" cy="498598"/>
          </a:xfrm>
        </p:spPr>
        <p:txBody>
          <a:bodyPr/>
          <a:lstStyle/>
          <a:p>
            <a:r>
              <a:rPr lang="en-US" dirty="0"/>
              <a:t>Code Testing</a:t>
            </a:r>
          </a:p>
        </p:txBody>
      </p:sp>
      <p:graphicFrame>
        <p:nvGraphicFramePr>
          <p:cNvPr id="5" name="Diagram 4">
            <a:extLst>
              <a:ext uri="{FF2B5EF4-FFF2-40B4-BE49-F238E27FC236}">
                <a16:creationId xmlns:a16="http://schemas.microsoft.com/office/drawing/2014/main" id="{3B13485A-0F02-8A45-8FFA-633719DB212C}"/>
              </a:ext>
            </a:extLst>
          </p:cNvPr>
          <p:cNvGraphicFramePr/>
          <p:nvPr/>
        </p:nvGraphicFramePr>
        <p:xfrm>
          <a:off x="1817913" y="1770397"/>
          <a:ext cx="8655424" cy="4173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25CAC022-049C-4F46-94A4-0021BFECAC3B}"/>
              </a:ext>
            </a:extLst>
          </p:cNvPr>
          <p:cNvSpPr/>
          <p:nvPr/>
        </p:nvSpPr>
        <p:spPr>
          <a:xfrm>
            <a:off x="3479800" y="5997301"/>
            <a:ext cx="5829300" cy="278929"/>
          </a:xfrm>
          <a:prstGeom prst="rect">
            <a:avLst/>
          </a:prstGeom>
        </p:spPr>
        <p:txBody>
          <a:bodyPr wrap="square">
            <a:spAutoFit/>
          </a:bodyPr>
          <a:lstStyle/>
          <a:p>
            <a:r>
              <a:rPr lang="en-US" sz="1200" dirty="0"/>
              <a:t>http://</a:t>
            </a:r>
            <a:r>
              <a:rPr lang="en-US" sz="1200" dirty="0" err="1"/>
              <a:t>www.getlaura.com</a:t>
            </a:r>
            <a:r>
              <a:rPr lang="en-US" sz="1200" dirty="0"/>
              <a:t>/testing-unit-vs-integration-vs-regression-vs-acceptance/</a:t>
            </a:r>
          </a:p>
        </p:txBody>
      </p:sp>
      <p:sp>
        <p:nvSpPr>
          <p:cNvPr id="6" name="Left Brace 5">
            <a:extLst>
              <a:ext uri="{FF2B5EF4-FFF2-40B4-BE49-F238E27FC236}">
                <a16:creationId xmlns:a16="http://schemas.microsoft.com/office/drawing/2014/main" id="{6516B9A9-2795-8741-8E34-8A11F3287F50}"/>
              </a:ext>
            </a:extLst>
          </p:cNvPr>
          <p:cNvSpPr/>
          <p:nvPr/>
        </p:nvSpPr>
        <p:spPr>
          <a:xfrm>
            <a:off x="1491351" y="2819400"/>
            <a:ext cx="381000" cy="206828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3AE2502-4C3C-434F-8EA5-B66761E1A199}"/>
              </a:ext>
            </a:extLst>
          </p:cNvPr>
          <p:cNvSpPr txBox="1"/>
          <p:nvPr/>
        </p:nvSpPr>
        <p:spPr>
          <a:xfrm>
            <a:off x="315692" y="3561155"/>
            <a:ext cx="1154482" cy="584775"/>
          </a:xfrm>
          <a:prstGeom prst="rect">
            <a:avLst/>
          </a:prstGeom>
          <a:noFill/>
        </p:spPr>
        <p:txBody>
          <a:bodyPr wrap="none" rtlCol="0">
            <a:spAutoFit/>
          </a:bodyPr>
          <a:lstStyle/>
          <a:p>
            <a:pPr algn="r"/>
            <a:r>
              <a:rPr lang="en-US" sz="1600" dirty="0">
                <a:solidFill>
                  <a:schemeClr val="tx2"/>
                </a:solidFill>
              </a:rPr>
              <a:t>usually,</a:t>
            </a:r>
            <a:br>
              <a:rPr lang="en-US" sz="1600" dirty="0">
                <a:solidFill>
                  <a:schemeClr val="tx2"/>
                </a:solidFill>
              </a:rPr>
            </a:br>
            <a:r>
              <a:rPr lang="en-US" sz="1600" dirty="0">
                <a:solidFill>
                  <a:schemeClr val="tx2"/>
                </a:solidFill>
              </a:rPr>
              <a:t>automated</a:t>
            </a:r>
          </a:p>
        </p:txBody>
      </p:sp>
    </p:spTree>
    <p:extLst>
      <p:ext uri="{BB962C8B-B14F-4D97-AF65-F5344CB8AC3E}">
        <p14:creationId xmlns:p14="http://schemas.microsoft.com/office/powerpoint/2010/main" val="1114439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C6F6-17C1-1C41-B3A1-D1131E8FB68C}"/>
              </a:ext>
            </a:extLst>
          </p:cNvPr>
          <p:cNvSpPr>
            <a:spLocks noGrp="1"/>
          </p:cNvSpPr>
          <p:nvPr>
            <p:ph type="title"/>
          </p:nvPr>
        </p:nvSpPr>
        <p:spPr/>
        <p:txBody>
          <a:bodyPr/>
          <a:lstStyle/>
          <a:p>
            <a:r>
              <a:rPr lang="en-US" dirty="0"/>
              <a:t>Unit Tests vs Regression Tests</a:t>
            </a:r>
          </a:p>
        </p:txBody>
      </p:sp>
      <p:sp>
        <p:nvSpPr>
          <p:cNvPr id="3" name="Content Placeholder 2">
            <a:extLst>
              <a:ext uri="{FF2B5EF4-FFF2-40B4-BE49-F238E27FC236}">
                <a16:creationId xmlns:a16="http://schemas.microsoft.com/office/drawing/2014/main" id="{26243120-59B1-754B-957C-5CF911F95B60}"/>
              </a:ext>
            </a:extLst>
          </p:cNvPr>
          <p:cNvSpPr>
            <a:spLocks noGrp="1"/>
          </p:cNvSpPr>
          <p:nvPr>
            <p:ph sz="half" idx="1"/>
          </p:nvPr>
        </p:nvSpPr>
        <p:spPr/>
        <p:txBody>
          <a:bodyPr/>
          <a:lstStyle/>
          <a:p>
            <a:pPr fontAlgn="base"/>
            <a:r>
              <a:rPr lang="en-US" cap="all" dirty="0"/>
              <a:t>UNIT TESTS</a:t>
            </a:r>
          </a:p>
          <a:p>
            <a:pPr fontAlgn="base"/>
            <a:r>
              <a:rPr lang="en-US" b="0" dirty="0"/>
              <a:t>A unit test is a test written by a programmer to verify that a </a:t>
            </a:r>
            <a:r>
              <a:rPr lang="en-US" dirty="0"/>
              <a:t>relatively small piece of code </a:t>
            </a:r>
            <a:r>
              <a:rPr lang="en-US" b="0" dirty="0"/>
              <a:t>is doing what it is intended to do. They are narrow in scope, they should be </a:t>
            </a:r>
            <a:r>
              <a:rPr lang="en-US" dirty="0"/>
              <a:t>easy to write </a:t>
            </a:r>
            <a:r>
              <a:rPr lang="en-US" b="0" dirty="0"/>
              <a:t>and execute, and their effectiveness depends on what the programmer considers to be useful..</a:t>
            </a:r>
          </a:p>
          <a:p>
            <a:pPr fontAlgn="base"/>
            <a:r>
              <a:rPr lang="en-US" dirty="0"/>
              <a:t>Unit tests shouldn’t have dependencies on outside systems. </a:t>
            </a:r>
            <a:r>
              <a:rPr lang="en-US" b="0" dirty="0"/>
              <a:t>They test internal consistency as opposed to proving that they play nicely with some outside system.</a:t>
            </a:r>
          </a:p>
          <a:p>
            <a:endParaRPr lang="en-US" dirty="0"/>
          </a:p>
        </p:txBody>
      </p:sp>
      <p:sp>
        <p:nvSpPr>
          <p:cNvPr id="4" name="Content Placeholder 3">
            <a:extLst>
              <a:ext uri="{FF2B5EF4-FFF2-40B4-BE49-F238E27FC236}">
                <a16:creationId xmlns:a16="http://schemas.microsoft.com/office/drawing/2014/main" id="{EB7D7245-4D6E-1E4E-8517-CFD18461525C}"/>
              </a:ext>
            </a:extLst>
          </p:cNvPr>
          <p:cNvSpPr>
            <a:spLocks noGrp="1"/>
          </p:cNvSpPr>
          <p:nvPr>
            <p:ph sz="half" idx="2"/>
          </p:nvPr>
        </p:nvSpPr>
        <p:spPr/>
        <p:txBody>
          <a:bodyPr/>
          <a:lstStyle/>
          <a:p>
            <a:pPr fontAlgn="base"/>
            <a:r>
              <a:rPr lang="en-US" cap="all" dirty="0"/>
              <a:t>REGRESSIONS TESTS</a:t>
            </a:r>
          </a:p>
          <a:p>
            <a:pPr fontAlgn="base"/>
            <a:r>
              <a:rPr lang="en-US" b="0" dirty="0"/>
              <a:t>Regression tests are performed whenever anything has been changed in the system in order to check that no new bugs have been introduced.</a:t>
            </a:r>
          </a:p>
          <a:p>
            <a:pPr fontAlgn="base"/>
            <a:r>
              <a:rPr lang="en-US" b="0" dirty="0"/>
              <a:t>This means you re-run your unit and </a:t>
            </a:r>
            <a:r>
              <a:rPr lang="en-US" b="0" dirty="0" err="1"/>
              <a:t>intergration</a:t>
            </a:r>
            <a:r>
              <a:rPr lang="en-US" b="0" dirty="0"/>
              <a:t> tests after all patches, upgrades, and bug fixes. Regression testing can be seen as a special case of combined unit test and integration test.</a:t>
            </a:r>
          </a:p>
          <a:p>
            <a:endParaRPr lang="en-US" dirty="0"/>
          </a:p>
        </p:txBody>
      </p:sp>
      <p:sp>
        <p:nvSpPr>
          <p:cNvPr id="6" name="Rectangle 5">
            <a:extLst>
              <a:ext uri="{FF2B5EF4-FFF2-40B4-BE49-F238E27FC236}">
                <a16:creationId xmlns:a16="http://schemas.microsoft.com/office/drawing/2014/main" id="{4B954AF2-A5C5-5941-8C3D-82AC1E4C37DC}"/>
              </a:ext>
            </a:extLst>
          </p:cNvPr>
          <p:cNvSpPr/>
          <p:nvPr/>
        </p:nvSpPr>
        <p:spPr>
          <a:xfrm>
            <a:off x="6096000" y="5664671"/>
            <a:ext cx="5829300" cy="278929"/>
          </a:xfrm>
          <a:prstGeom prst="rect">
            <a:avLst/>
          </a:prstGeom>
        </p:spPr>
        <p:txBody>
          <a:bodyPr wrap="square">
            <a:spAutoFit/>
          </a:bodyPr>
          <a:lstStyle/>
          <a:p>
            <a:r>
              <a:rPr lang="en-US" sz="1200" dirty="0"/>
              <a:t>http://</a:t>
            </a:r>
            <a:r>
              <a:rPr lang="en-US" sz="1200" dirty="0" err="1"/>
              <a:t>www.getlaura.com</a:t>
            </a:r>
            <a:r>
              <a:rPr lang="en-US" sz="1200" dirty="0"/>
              <a:t>/testing-unit-vs-integration-vs-regression-vs-acceptance/</a:t>
            </a:r>
          </a:p>
        </p:txBody>
      </p:sp>
    </p:spTree>
    <p:extLst>
      <p:ext uri="{BB962C8B-B14F-4D97-AF65-F5344CB8AC3E}">
        <p14:creationId xmlns:p14="http://schemas.microsoft.com/office/powerpoint/2010/main" val="2121985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E54C-F64D-BC42-B8E1-69D2639EE716}"/>
              </a:ext>
            </a:extLst>
          </p:cNvPr>
          <p:cNvSpPr>
            <a:spLocks noGrp="1"/>
          </p:cNvSpPr>
          <p:nvPr>
            <p:ph type="title"/>
          </p:nvPr>
        </p:nvSpPr>
        <p:spPr/>
        <p:txBody>
          <a:bodyPr/>
          <a:lstStyle/>
          <a:p>
            <a:r>
              <a:rPr lang="en-US" dirty="0"/>
              <a:t>How to write (unit) tests</a:t>
            </a:r>
          </a:p>
        </p:txBody>
      </p:sp>
      <p:sp>
        <p:nvSpPr>
          <p:cNvPr id="3" name="Content Placeholder 2">
            <a:extLst>
              <a:ext uri="{FF2B5EF4-FFF2-40B4-BE49-F238E27FC236}">
                <a16:creationId xmlns:a16="http://schemas.microsoft.com/office/drawing/2014/main" id="{CA33A406-0802-9649-B77D-E574FC49DCD9}"/>
              </a:ext>
            </a:extLst>
          </p:cNvPr>
          <p:cNvSpPr>
            <a:spLocks noGrp="1"/>
          </p:cNvSpPr>
          <p:nvPr>
            <p:ph idx="1"/>
          </p:nvPr>
        </p:nvSpPr>
        <p:spPr>
          <a:xfrm>
            <a:off x="381000" y="1788326"/>
            <a:ext cx="2520044" cy="4173203"/>
          </a:xfrm>
          <a:ln w="6350">
            <a:noFill/>
          </a:ln>
        </p:spPr>
        <p:txBody>
          <a:bodyPr/>
          <a:lstStyle/>
          <a:p>
            <a:r>
              <a:rPr lang="en-US" dirty="0"/>
              <a:t>Free Style</a:t>
            </a:r>
            <a:br>
              <a:rPr lang="en-US" sz="1600" b="0" dirty="0"/>
            </a:br>
            <a:br>
              <a:rPr lang="en-US" sz="1600" b="0" dirty="0"/>
            </a:br>
            <a:r>
              <a:rPr lang="en-US" sz="1600" b="0" dirty="0"/>
              <a:t>For manual testing and human validation of test results.</a:t>
            </a:r>
            <a:br>
              <a:rPr lang="en-US" sz="1600" b="0" dirty="0"/>
            </a:br>
            <a:endParaRPr lang="en-US" sz="1600" b="0" dirty="0"/>
          </a:p>
          <a:p>
            <a:pPr>
              <a:spcBef>
                <a:spcPts val="0"/>
              </a:spcBef>
            </a:pPr>
            <a:r>
              <a:rPr lang="en-US" sz="1600" b="0" dirty="0"/>
              <a:t>Notebooks or scripts that use code on sample data</a:t>
            </a:r>
            <a:br>
              <a:rPr lang="en-US" sz="1600" b="0" dirty="0"/>
            </a:br>
            <a:br>
              <a:rPr lang="en-US" sz="1600" b="0" dirty="0"/>
            </a:br>
            <a:r>
              <a:rPr lang="en-US" sz="1600" b="0" dirty="0"/>
              <a:t>Use </a:t>
            </a:r>
            <a:r>
              <a:rPr lang="en-US" sz="1600" b="0" dirty="0">
                <a:latin typeface="Courier New" panose="02070309020205020404" pitchFamily="49" charset="0"/>
                <a:cs typeface="Courier New" panose="02070309020205020404" pitchFamily="49" charset="0"/>
              </a:rPr>
              <a:t>assert</a:t>
            </a:r>
            <a:r>
              <a:rPr lang="en-US" sz="1600" b="0" dirty="0"/>
              <a:t> statement or conditional statements</a:t>
            </a:r>
          </a:p>
          <a:p>
            <a:pPr>
              <a:spcBef>
                <a:spcPts val="0"/>
              </a:spcBef>
            </a:pPr>
            <a:endParaRPr lang="en-US" sz="1600" b="0" dirty="0"/>
          </a:p>
          <a:p>
            <a:pPr>
              <a:spcBef>
                <a:spcPts val="0"/>
              </a:spcBef>
            </a:pPr>
            <a:r>
              <a:rPr lang="en-US" sz="1600" dirty="0"/>
              <a:t>Must use the same code base</a:t>
            </a:r>
            <a:r>
              <a:rPr lang="en-US" sz="1600" b="0" dirty="0"/>
              <a:t>, i.e., Python file</a:t>
            </a:r>
          </a:p>
          <a:p>
            <a:pPr>
              <a:spcBef>
                <a:spcPts val="0"/>
              </a:spcBef>
            </a:pPr>
            <a:br>
              <a:rPr lang="en-US" sz="1600" b="0" dirty="0"/>
            </a:br>
            <a:r>
              <a:rPr lang="en-US" sz="1600" b="0" dirty="0"/>
              <a:t>Use </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loadpy</a:t>
            </a:r>
            <a:r>
              <a:rPr lang="en-US" sz="1600" b="0" dirty="0">
                <a:latin typeface="Courier New" panose="02070309020205020404" pitchFamily="49" charset="0"/>
                <a:cs typeface="Courier New" panose="02070309020205020404" pitchFamily="49" charset="0"/>
              </a:rPr>
              <a:t> </a:t>
            </a:r>
            <a:r>
              <a:rPr lang="en-US" sz="1600" b="0" dirty="0"/>
              <a:t>or </a:t>
            </a:r>
            <a:r>
              <a:rPr lang="en-US" sz="1600" b="0" dirty="0">
                <a:latin typeface="Courier New" panose="02070309020205020404" pitchFamily="49" charset="0"/>
                <a:cs typeface="Courier New" panose="02070309020205020404" pitchFamily="49" charset="0"/>
              </a:rPr>
              <a:t>import</a:t>
            </a:r>
            <a:r>
              <a:rPr lang="en-US" sz="1600" b="0" dirty="0"/>
              <a:t> in notebooks</a:t>
            </a:r>
          </a:p>
          <a:p>
            <a:br>
              <a:rPr lang="en-US" sz="1600" b="0" dirty="0"/>
            </a:br>
            <a:endParaRPr lang="en-US" sz="1600" dirty="0"/>
          </a:p>
        </p:txBody>
      </p:sp>
      <p:sp>
        <p:nvSpPr>
          <p:cNvPr id="4" name="Content Placeholder 2">
            <a:extLst>
              <a:ext uri="{FF2B5EF4-FFF2-40B4-BE49-F238E27FC236}">
                <a16:creationId xmlns:a16="http://schemas.microsoft.com/office/drawing/2014/main" id="{36E79DC3-3088-A34A-A371-BAF7CB641004}"/>
              </a:ext>
            </a:extLst>
          </p:cNvPr>
          <p:cNvSpPr txBox="1">
            <a:spLocks/>
          </p:cNvSpPr>
          <p:nvPr/>
        </p:nvSpPr>
        <p:spPr>
          <a:xfrm>
            <a:off x="3207657" y="1788326"/>
            <a:ext cx="2520044" cy="4173203"/>
          </a:xfrm>
          <a:prstGeom prst="rect">
            <a:avLst/>
          </a:prstGeom>
          <a:ln w="635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Doctest</a:t>
            </a:r>
            <a:r>
              <a:rPr lang="en-US" sz="1600" b="0" dirty="0">
                <a:solidFill>
                  <a:srgbClr val="C60C30"/>
                </a:solidFill>
              </a:rPr>
              <a:t> </a:t>
            </a:r>
          </a:p>
          <a:p>
            <a:r>
              <a:rPr lang="en-US" sz="1600" b="0" dirty="0">
                <a:solidFill>
                  <a:srgbClr val="C60C30"/>
                </a:solidFill>
              </a:rPr>
              <a:t>Suitable for simple unit-tests for functions.</a:t>
            </a:r>
          </a:p>
          <a:p>
            <a:r>
              <a:rPr lang="en-US" sz="1600" b="0" dirty="0">
                <a:solidFill>
                  <a:srgbClr val="C60C30"/>
                </a:solidFill>
              </a:rPr>
              <a:t>Include test case as part of docstrings in Python code.</a:t>
            </a:r>
          </a:p>
          <a:p>
            <a:r>
              <a:rPr lang="en-US" sz="1600" dirty="0">
                <a:solidFill>
                  <a:srgbClr val="C60C30"/>
                </a:solidFill>
              </a:rPr>
              <a:t>Advantage</a:t>
            </a:r>
            <a:r>
              <a:rPr lang="en-US" sz="1600" b="0" dirty="0">
                <a:solidFill>
                  <a:srgbClr val="C60C30"/>
                </a:solidFill>
              </a:rPr>
              <a:t>:</a:t>
            </a:r>
            <a:br>
              <a:rPr lang="en-US" sz="1600" b="0" dirty="0">
                <a:solidFill>
                  <a:srgbClr val="C60C30"/>
                </a:solidFill>
              </a:rPr>
            </a:br>
            <a:r>
              <a:rPr lang="en-US" sz="1600" b="0" dirty="0">
                <a:solidFill>
                  <a:srgbClr val="C60C30"/>
                </a:solidFill>
              </a:rPr>
              <a:t>Test cases reside close to function definition.</a:t>
            </a:r>
          </a:p>
          <a:p>
            <a:r>
              <a:rPr lang="en-US" sz="1600" dirty="0">
                <a:solidFill>
                  <a:srgbClr val="C60C30"/>
                </a:solidFill>
              </a:rPr>
              <a:t>Disadvantage</a:t>
            </a:r>
            <a:r>
              <a:rPr lang="en-US" sz="1600" b="0" dirty="0">
                <a:solidFill>
                  <a:srgbClr val="C60C30"/>
                </a:solidFill>
              </a:rPr>
              <a:t>:</a:t>
            </a:r>
            <a:br>
              <a:rPr lang="en-US" sz="1600" b="0" dirty="0">
                <a:solidFill>
                  <a:srgbClr val="C60C30"/>
                </a:solidFill>
              </a:rPr>
            </a:br>
            <a:r>
              <a:rPr lang="en-US" sz="1600" b="0" dirty="0">
                <a:solidFill>
                  <a:srgbClr val="C60C30"/>
                </a:solidFill>
              </a:rPr>
              <a:t>Limited to simple tests</a:t>
            </a:r>
          </a:p>
        </p:txBody>
      </p:sp>
      <p:sp>
        <p:nvSpPr>
          <p:cNvPr id="5" name="Content Placeholder 2">
            <a:extLst>
              <a:ext uri="{FF2B5EF4-FFF2-40B4-BE49-F238E27FC236}">
                <a16:creationId xmlns:a16="http://schemas.microsoft.com/office/drawing/2014/main" id="{C96B66F6-A969-0445-B602-1DB042D2C901}"/>
              </a:ext>
            </a:extLst>
          </p:cNvPr>
          <p:cNvSpPr txBox="1">
            <a:spLocks/>
          </p:cNvSpPr>
          <p:nvPr/>
        </p:nvSpPr>
        <p:spPr>
          <a:xfrm>
            <a:off x="6034314" y="1788326"/>
            <a:ext cx="2520044" cy="4173203"/>
          </a:xfrm>
          <a:prstGeom prst="rect">
            <a:avLst/>
          </a:prstGeom>
          <a:ln w="635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unittest</a:t>
            </a:r>
            <a:r>
              <a:rPr lang="en-US" sz="1600" b="0" dirty="0">
                <a:solidFill>
                  <a:srgbClr val="C60C30"/>
                </a:solidFill>
              </a:rPr>
              <a:t> </a:t>
            </a:r>
          </a:p>
          <a:p>
            <a:r>
              <a:rPr lang="en-US" sz="1600" b="0" dirty="0">
                <a:solidFill>
                  <a:srgbClr val="C60C30"/>
                </a:solidFill>
              </a:rPr>
              <a:t>Formal method to conduct unit tests.</a:t>
            </a:r>
          </a:p>
          <a:p>
            <a:r>
              <a:rPr lang="en-US" sz="1600" b="0" dirty="0">
                <a:solidFill>
                  <a:srgbClr val="C60C30"/>
                </a:solidFill>
              </a:rPr>
              <a:t>Can be integrated with automated testing environments.</a:t>
            </a:r>
          </a:p>
          <a:p>
            <a:r>
              <a:rPr lang="en-US" sz="1600" b="0" dirty="0">
                <a:solidFill>
                  <a:srgbClr val="C60C30"/>
                </a:solidFill>
              </a:rPr>
              <a:t>Requires writing separate code (</a:t>
            </a:r>
            <a:r>
              <a:rPr lang="en-US" sz="1600" b="0" dirty="0" err="1">
                <a:solidFill>
                  <a:srgbClr val="C60C30"/>
                </a:solidFill>
              </a:rPr>
              <a:t>TestCase</a:t>
            </a:r>
            <a:r>
              <a:rPr lang="en-US" sz="1600" b="0" dirty="0">
                <a:solidFill>
                  <a:srgbClr val="C60C30"/>
                </a:solidFill>
              </a:rPr>
              <a:t> classes)</a:t>
            </a:r>
          </a:p>
          <a:p>
            <a:r>
              <a:rPr lang="en-US" sz="1600" b="0" dirty="0">
                <a:solidFill>
                  <a:srgbClr val="C60C30"/>
                </a:solidFill>
              </a:rPr>
              <a:t>Allows (more) complex test cases.</a:t>
            </a:r>
            <a:endParaRPr lang="en-US" dirty="0"/>
          </a:p>
        </p:txBody>
      </p:sp>
      <p:sp>
        <p:nvSpPr>
          <p:cNvPr id="6" name="Content Placeholder 2">
            <a:extLst>
              <a:ext uri="{FF2B5EF4-FFF2-40B4-BE49-F238E27FC236}">
                <a16:creationId xmlns:a16="http://schemas.microsoft.com/office/drawing/2014/main" id="{710A14CE-0EBA-A34A-888F-288E5625188E}"/>
              </a:ext>
            </a:extLst>
          </p:cNvPr>
          <p:cNvSpPr txBox="1">
            <a:spLocks/>
          </p:cNvSpPr>
          <p:nvPr/>
        </p:nvSpPr>
        <p:spPr>
          <a:xfrm>
            <a:off x="8860971" y="1788326"/>
            <a:ext cx="2520044" cy="4173203"/>
          </a:xfrm>
          <a:prstGeom prst="rect">
            <a:avLst/>
          </a:prstGeom>
          <a:ln w="635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Advanced Tools</a:t>
            </a:r>
          </a:p>
          <a:p>
            <a:pPr>
              <a:spcBef>
                <a:spcPts val="0"/>
              </a:spcBef>
            </a:pPr>
            <a:br>
              <a:rPr lang="en-US" sz="1600" b="0" dirty="0"/>
            </a:br>
            <a:r>
              <a:rPr lang="en-US" sz="1600" b="0" dirty="0"/>
              <a:t>A number of tools to develop automated test script.</a:t>
            </a:r>
            <a:br>
              <a:rPr lang="en-US" sz="1600" b="0" dirty="0"/>
            </a:br>
            <a:br>
              <a:rPr lang="en-US" sz="1600" b="0" dirty="0"/>
            </a:br>
            <a:r>
              <a:rPr lang="en-US" sz="1600" b="0" dirty="0"/>
              <a:t>Often part of the deployment pipeline</a:t>
            </a:r>
            <a:br>
              <a:rPr lang="en-US" sz="1600" b="0" dirty="0"/>
            </a:br>
            <a:endParaRPr lang="en-US" sz="1600" b="0" dirty="0"/>
          </a:p>
          <a:p>
            <a:pPr>
              <a:spcBef>
                <a:spcPts val="0"/>
              </a:spcBef>
            </a:pPr>
            <a:r>
              <a:rPr lang="en-US" sz="1600" b="0" dirty="0"/>
              <a:t>Packages:</a:t>
            </a:r>
          </a:p>
          <a:p>
            <a:pPr marL="342900" indent="-342900">
              <a:spcBef>
                <a:spcPts val="0"/>
              </a:spcBef>
              <a:buFont typeface="Arial" panose="020B0604020202020204" pitchFamily="34" charset="0"/>
              <a:buChar char="•"/>
            </a:pPr>
            <a:r>
              <a:rPr lang="en-US" sz="1600" b="0" dirty="0" err="1"/>
              <a:t>py.test</a:t>
            </a:r>
            <a:endParaRPr lang="en-US" sz="1600" b="0" dirty="0"/>
          </a:p>
          <a:p>
            <a:pPr marL="342900" indent="-342900">
              <a:spcBef>
                <a:spcPts val="0"/>
              </a:spcBef>
              <a:buFont typeface="Arial" panose="020B0604020202020204" pitchFamily="34" charset="0"/>
              <a:buChar char="•"/>
            </a:pPr>
            <a:r>
              <a:rPr lang="en-US" sz="1600" b="0" dirty="0"/>
              <a:t>Hypothesis</a:t>
            </a:r>
          </a:p>
          <a:p>
            <a:pPr marL="342900" indent="-342900">
              <a:spcBef>
                <a:spcPts val="0"/>
              </a:spcBef>
              <a:buFont typeface="Arial" panose="020B0604020202020204" pitchFamily="34" charset="0"/>
              <a:buChar char="•"/>
            </a:pPr>
            <a:r>
              <a:rPr lang="en-US" sz="1600" b="0" dirty="0"/>
              <a:t>tox</a:t>
            </a:r>
          </a:p>
          <a:p>
            <a:pPr marL="342900" indent="-342900">
              <a:spcBef>
                <a:spcPts val="0"/>
              </a:spcBef>
              <a:buFont typeface="Arial" panose="020B0604020202020204" pitchFamily="34" charset="0"/>
              <a:buChar char="•"/>
            </a:pPr>
            <a:r>
              <a:rPr lang="en-US" sz="1600" b="0" dirty="0"/>
              <a:t>Mock</a:t>
            </a:r>
            <a:br>
              <a:rPr lang="en-US" sz="1600" b="0" dirty="0"/>
            </a:br>
            <a:endParaRPr lang="en-US" sz="1600" b="0" dirty="0"/>
          </a:p>
          <a:p>
            <a:pPr>
              <a:spcBef>
                <a:spcPts val="0"/>
              </a:spcBef>
            </a:pPr>
            <a:r>
              <a:rPr lang="en-US" sz="1600" b="0" dirty="0">
                <a:hlinkClick r:id="rId2"/>
              </a:rPr>
              <a:t>https://docs.python-guide.org/writing/tests/</a:t>
            </a:r>
            <a:r>
              <a:rPr lang="en-US" sz="1600" b="0" dirty="0"/>
              <a:t>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97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Topics</a:t>
            </a:r>
          </a:p>
        </p:txBody>
      </p:sp>
      <p:sp>
        <p:nvSpPr>
          <p:cNvPr id="8" name="Content Placeholder 7"/>
          <p:cNvSpPr>
            <a:spLocks noGrp="1"/>
          </p:cNvSpPr>
          <p:nvPr>
            <p:ph idx="1"/>
          </p:nvPr>
        </p:nvSpPr>
        <p:spPr>
          <a:xfrm>
            <a:off x="381000" y="1788326"/>
            <a:ext cx="5368447" cy="4173203"/>
          </a:xfrm>
        </p:spPr>
        <p:txBody>
          <a:bodyPr/>
          <a:lstStyle/>
          <a:p>
            <a:r>
              <a:rPr lang="en-US" dirty="0"/>
              <a:t>Coding Practices</a:t>
            </a:r>
          </a:p>
          <a:p>
            <a:pPr lvl="1"/>
            <a:r>
              <a:rPr lang="en-US" dirty="0"/>
              <a:t>Working with notebooks, create re-usable code</a:t>
            </a:r>
            <a:endParaRPr lang="en-US" dirty="0">
              <a:latin typeface="Arial" panose="020B0604020202020204" pitchFamily="34" charset="0"/>
            </a:endParaRPr>
          </a:p>
          <a:p>
            <a:r>
              <a:rPr lang="en-US" dirty="0"/>
              <a:t>Source Code Versioning</a:t>
            </a:r>
          </a:p>
          <a:p>
            <a:pPr lvl="1"/>
            <a:r>
              <a:rPr lang="en-US" dirty="0"/>
              <a:t>Mange your code across local and remote systems and within your team</a:t>
            </a:r>
            <a:endParaRPr lang="en-US" dirty="0">
              <a:latin typeface="Arial" panose="020B0604020202020204" pitchFamily="34" charset="0"/>
            </a:endParaRPr>
          </a:p>
          <a:p>
            <a:r>
              <a:rPr lang="en-US" dirty="0"/>
              <a:t>Documentation and Testing</a:t>
            </a:r>
          </a:p>
          <a:p>
            <a:pPr lvl="1"/>
            <a:r>
              <a:rPr lang="en-US" dirty="0">
                <a:latin typeface="Arial" panose="020B0604020202020204" pitchFamily="34" charset="0"/>
              </a:rPr>
              <a:t>Explain what your code does, make sure it does what it claims to do</a:t>
            </a:r>
            <a:endParaRPr lang="en-US" dirty="0"/>
          </a:p>
          <a:p>
            <a:pPr lvl="1"/>
            <a:endParaRPr lang="en-US" dirty="0">
              <a:latin typeface="Arial" panose="020B0604020202020204" pitchFamily="34" charset="0"/>
            </a:endParaRPr>
          </a:p>
        </p:txBody>
      </p:sp>
      <p:sp>
        <p:nvSpPr>
          <p:cNvPr id="4" name="Content Placeholder 7">
            <a:extLst>
              <a:ext uri="{FF2B5EF4-FFF2-40B4-BE49-F238E27FC236}">
                <a16:creationId xmlns:a16="http://schemas.microsoft.com/office/drawing/2014/main" id="{2336AA40-DC41-D440-B907-ADDB9B007E9F}"/>
              </a:ext>
            </a:extLst>
          </p:cNvPr>
          <p:cNvSpPr txBox="1">
            <a:spLocks/>
          </p:cNvSpPr>
          <p:nvPr/>
        </p:nvSpPr>
        <p:spPr>
          <a:xfrm>
            <a:off x="6442555" y="1790700"/>
            <a:ext cx="5368447" cy="417320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b="1" i="0" kern="1200">
                <a:solidFill>
                  <a:schemeClr val="tx2"/>
                </a:solidFill>
                <a:latin typeface="Arial" panose="020B0604020202020204"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b="0" i="0" kern="1200">
                <a:solidFill>
                  <a:schemeClr val="tx1"/>
                </a:solidFill>
                <a:latin typeface="Arial" panose="020B0604020202020204"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b="0" i="1" kern="1200">
                <a:solidFill>
                  <a:schemeClr val="tx1"/>
                </a:solidFill>
                <a:latin typeface="Arial" panose="020B0604020202020204"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Processing Tabular Data</a:t>
            </a:r>
          </a:p>
          <a:p>
            <a:pPr lvl="1"/>
            <a:r>
              <a:rPr lang="en-US" dirty="0"/>
              <a:t>Simplify code using mapping/reduce, declarative vs procedural </a:t>
            </a:r>
          </a:p>
          <a:p>
            <a:r>
              <a:rPr lang="en-US" dirty="0"/>
              <a:t>Data Management</a:t>
            </a:r>
          </a:p>
          <a:p>
            <a:pPr lvl="1"/>
            <a:r>
              <a:rPr lang="en-US" dirty="0"/>
              <a:t>Organize and manage data: data store, schema and naming conventions </a:t>
            </a:r>
          </a:p>
          <a:p>
            <a:pPr lvl="1"/>
            <a:endParaRPr lang="en-US" dirty="0"/>
          </a:p>
        </p:txBody>
      </p:sp>
    </p:spTree>
    <p:extLst>
      <p:ext uri="{BB962C8B-B14F-4D97-AF65-F5344CB8AC3E}">
        <p14:creationId xmlns:p14="http://schemas.microsoft.com/office/powerpoint/2010/main" val="3091296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49C3-66A0-CF46-B610-93CCBD905A14}"/>
              </a:ext>
            </a:extLst>
          </p:cNvPr>
          <p:cNvSpPr>
            <a:spLocks noGrp="1"/>
          </p:cNvSpPr>
          <p:nvPr>
            <p:ph type="title"/>
          </p:nvPr>
        </p:nvSpPr>
        <p:spPr/>
        <p:txBody>
          <a:bodyPr/>
          <a:lstStyle/>
          <a:p>
            <a:r>
              <a:rPr lang="en-US" dirty="0"/>
              <a:t>Test in Documentation</a:t>
            </a:r>
          </a:p>
        </p:txBody>
      </p:sp>
      <p:sp>
        <p:nvSpPr>
          <p:cNvPr id="3" name="Content Placeholder 2">
            <a:extLst>
              <a:ext uri="{FF2B5EF4-FFF2-40B4-BE49-F238E27FC236}">
                <a16:creationId xmlns:a16="http://schemas.microsoft.com/office/drawing/2014/main" id="{3E499B91-72DA-4B43-8B69-74CCE5892F23}"/>
              </a:ext>
            </a:extLst>
          </p:cNvPr>
          <p:cNvSpPr>
            <a:spLocks noGrp="1"/>
          </p:cNvSpPr>
          <p:nvPr>
            <p:ph sz="half" idx="1"/>
          </p:nvPr>
        </p:nvSpPr>
        <p:spPr>
          <a:xfrm>
            <a:off x="718456" y="1798730"/>
            <a:ext cx="4484915" cy="4144870"/>
          </a:xfrm>
          <a:effectLst/>
        </p:spPr>
        <p:txBody>
          <a:bodyPr/>
          <a:lstStyle/>
          <a:p>
            <a:pPr>
              <a:spcBef>
                <a:spcPts val="0"/>
              </a:spcBef>
            </a:pPr>
            <a:r>
              <a:rPr lang="en-US" sz="1200" b="0" i="1" dirty="0">
                <a:latin typeface="Courier New" panose="02070309020205020404" pitchFamily="49" charset="0"/>
                <a:cs typeface="Courier New" panose="02070309020205020404" pitchFamily="49" charset="0"/>
              </a:rPr>
              <a:t>"""</a:t>
            </a:r>
          </a:p>
          <a:p>
            <a:pPr>
              <a:spcBef>
                <a:spcPts val="0"/>
              </a:spcBef>
            </a:pPr>
            <a:r>
              <a:rPr lang="en-US" sz="1200" b="0" i="1" dirty="0">
                <a:latin typeface="Courier New" panose="02070309020205020404" pitchFamily="49" charset="0"/>
                <a:cs typeface="Courier New" panose="02070309020205020404" pitchFamily="49" charset="0"/>
              </a:rPr>
              <a:t>Add two numbers together.</a:t>
            </a:r>
          </a:p>
          <a:p>
            <a:pPr>
              <a:spcBef>
                <a:spcPts val="0"/>
              </a:spcBef>
            </a:pPr>
            <a:endParaRPr lang="en-US" sz="1200" b="0" i="1" dirty="0">
              <a:latin typeface="Courier New" panose="02070309020205020404" pitchFamily="49" charset="0"/>
              <a:cs typeface="Courier New" panose="02070309020205020404" pitchFamily="49" charset="0"/>
            </a:endParaRPr>
          </a:p>
          <a:p>
            <a:pPr>
              <a:spcBef>
                <a:spcPts val="0"/>
              </a:spcBef>
            </a:pPr>
            <a:r>
              <a:rPr lang="en-US" sz="1200" i="1" dirty="0">
                <a:latin typeface="Courier New" panose="02070309020205020404" pitchFamily="49" charset="0"/>
                <a:cs typeface="Courier New" panose="02070309020205020404" pitchFamily="49" charset="0"/>
              </a:rPr>
              <a:t>&gt;&gt;&gt; add(1,2)</a:t>
            </a:r>
          </a:p>
          <a:p>
            <a:pPr>
              <a:spcBef>
                <a:spcPts val="0"/>
              </a:spcBef>
            </a:pPr>
            <a:r>
              <a:rPr lang="en-US" sz="1200" i="1" dirty="0">
                <a:latin typeface="Courier New" panose="02070309020205020404" pitchFamily="49" charset="0"/>
                <a:cs typeface="Courier New" panose="02070309020205020404" pitchFamily="49" charset="0"/>
              </a:rPr>
              <a:t>3</a:t>
            </a:r>
          </a:p>
          <a:p>
            <a:pPr>
              <a:spcBef>
                <a:spcPts val="0"/>
              </a:spcBef>
            </a:pPr>
            <a:r>
              <a:rPr lang="en-US" sz="1200" b="0" i="1" dirty="0">
                <a:latin typeface="Courier New" panose="02070309020205020404" pitchFamily="49" charset="0"/>
                <a:cs typeface="Courier New" panose="02070309020205020404" pitchFamily="49" charset="0"/>
              </a:rPr>
              <a:t>"""</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add (num1, num2):</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return num1 + num2</a:t>
            </a:r>
          </a:p>
          <a:p>
            <a:pPr>
              <a:spcBef>
                <a:spcPts val="0"/>
              </a:spcBef>
            </a:pP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t>
            </a:r>
            <a:r>
              <a:rPr lang="en-US" sz="1200" b="0" dirty="0" err="1">
                <a:solidFill>
                  <a:schemeClr val="bg2">
                    <a:lumMod val="50000"/>
                  </a:schemeClr>
                </a:solidFill>
                <a:latin typeface="Courier New" panose="02070309020205020404" pitchFamily="49" charset="0"/>
                <a:cs typeface="Courier New" panose="02070309020205020404" pitchFamily="49" charset="0"/>
              </a:rPr>
              <a:t>mult</a:t>
            </a:r>
            <a:r>
              <a:rPr lang="en-US" sz="1200" b="0" dirty="0">
                <a:solidFill>
                  <a:schemeClr val="bg2">
                    <a:lumMod val="50000"/>
                  </a:schemeClr>
                </a:solidFill>
                <a:latin typeface="Courier New" panose="02070309020205020404" pitchFamily="49" charset="0"/>
                <a:cs typeface="Courier New" panose="02070309020205020404" pitchFamily="49" charset="0"/>
              </a:rPr>
              <a:t>(num1, num2):</a:t>
            </a:r>
          </a:p>
          <a:p>
            <a:pPr>
              <a:spcBef>
                <a:spcPts val="0"/>
              </a:spcBef>
            </a:pPr>
            <a:r>
              <a:rPr lang="en-US" sz="1200" b="0" dirty="0">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p>
          <a:p>
            <a:pPr>
              <a:spcBef>
                <a:spcPts val="0"/>
              </a:spcBef>
            </a:pPr>
            <a:r>
              <a:rPr lang="en-US" sz="1200" b="0" i="1" dirty="0">
                <a:latin typeface="Courier New" panose="02070309020205020404" pitchFamily="49" charset="0"/>
                <a:cs typeface="Courier New" panose="02070309020205020404" pitchFamily="49" charset="0"/>
              </a:rPr>
              <a:t>	Multiply two numbers.</a:t>
            </a:r>
          </a:p>
          <a:p>
            <a:pPr>
              <a:spcBef>
                <a:spcPts val="0"/>
              </a:spcBef>
            </a:pPr>
            <a:r>
              <a:rPr lang="en-US" sz="1200" b="0" i="1" dirty="0">
                <a:latin typeface="Courier New" panose="02070309020205020404" pitchFamily="49" charset="0"/>
                <a:cs typeface="Courier New" panose="02070309020205020404" pitchFamily="49" charset="0"/>
              </a:rPr>
              <a:t>	Parameters:</a:t>
            </a:r>
          </a:p>
          <a:p>
            <a:pPr>
              <a:spcBef>
                <a:spcPts val="0"/>
              </a:spcBef>
            </a:pPr>
            <a:r>
              <a:rPr lang="en-US" sz="1200" b="0" i="1" dirty="0">
                <a:latin typeface="Courier New" panose="02070309020205020404" pitchFamily="49" charset="0"/>
                <a:cs typeface="Courier New" panose="02070309020205020404" pitchFamily="49" charset="0"/>
              </a:rPr>
              <a:t>		num1 -- number</a:t>
            </a:r>
          </a:p>
          <a:p>
            <a:pPr>
              <a:spcBef>
                <a:spcPts val="0"/>
              </a:spcBef>
            </a:pPr>
            <a:r>
              <a:rPr lang="en-US" sz="1200" b="0" i="1" dirty="0">
                <a:latin typeface="Courier New" panose="02070309020205020404" pitchFamily="49" charset="0"/>
                <a:cs typeface="Courier New" panose="02070309020205020404" pitchFamily="49" charset="0"/>
              </a:rPr>
              <a:t>		num2 -- number</a:t>
            </a:r>
          </a:p>
          <a:p>
            <a:pPr>
              <a:spcBef>
                <a:spcPts val="0"/>
              </a:spcBef>
            </a:pPr>
            <a:r>
              <a:rPr lang="en-US" sz="1200" b="0" i="1" dirty="0">
                <a:latin typeface="Courier New" panose="02070309020205020404" pitchFamily="49" charset="0"/>
                <a:cs typeface="Courier New" panose="02070309020205020404" pitchFamily="49" charset="0"/>
              </a:rPr>
              <a:t>	Returns:</a:t>
            </a:r>
          </a:p>
          <a:p>
            <a:pPr>
              <a:spcBef>
                <a:spcPts val="0"/>
              </a:spcBef>
            </a:pPr>
            <a:r>
              <a:rPr lang="en-US" sz="1200" b="0" i="1" dirty="0">
                <a:latin typeface="Courier New" panose="02070309020205020404" pitchFamily="49" charset="0"/>
                <a:cs typeface="Courier New" panose="02070309020205020404" pitchFamily="49" charset="0"/>
              </a:rPr>
              <a:t>		product of the numbers</a:t>
            </a:r>
          </a:p>
          <a:p>
            <a:pPr>
              <a:spcBef>
                <a:spcPts val="0"/>
              </a:spcBef>
            </a:pPr>
            <a:endParaRPr lang="en-US" sz="1200" b="0" i="1" dirty="0">
              <a:latin typeface="Courier New" panose="02070309020205020404" pitchFamily="49" charset="0"/>
              <a:cs typeface="Courier New" panose="02070309020205020404" pitchFamily="49" charset="0"/>
            </a:endParaRPr>
          </a:p>
          <a:p>
            <a:pPr>
              <a:spcBef>
                <a:spcPts val="0"/>
              </a:spcBef>
            </a:pPr>
            <a:r>
              <a:rPr lang="en-US" sz="1200" b="0" i="1"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&gt;&gt;&gt; </a:t>
            </a:r>
            <a:r>
              <a:rPr lang="en-US" sz="1200" i="1" dirty="0" err="1">
                <a:latin typeface="Courier New" panose="02070309020205020404" pitchFamily="49" charset="0"/>
                <a:cs typeface="Courier New" panose="02070309020205020404" pitchFamily="49" charset="0"/>
              </a:rPr>
              <a:t>mult</a:t>
            </a:r>
            <a:r>
              <a:rPr lang="en-US" sz="1200" i="1" dirty="0">
                <a:latin typeface="Courier New" panose="02070309020205020404" pitchFamily="49" charset="0"/>
                <a:cs typeface="Courier New" panose="02070309020205020404" pitchFamily="49" charset="0"/>
              </a:rPr>
              <a:t>(4,7)</a:t>
            </a:r>
          </a:p>
          <a:p>
            <a:pPr>
              <a:spcBef>
                <a:spcPts val="0"/>
              </a:spcBef>
            </a:pPr>
            <a:r>
              <a:rPr lang="en-US" sz="1200" i="1" dirty="0">
                <a:latin typeface="Courier New" panose="02070309020205020404" pitchFamily="49" charset="0"/>
                <a:cs typeface="Courier New" panose="02070309020205020404" pitchFamily="49" charset="0"/>
              </a:rPr>
              <a:t>	28</a:t>
            </a:r>
          </a:p>
          <a:p>
            <a:pPr>
              <a:spcBef>
                <a:spcPts val="0"/>
              </a:spcBef>
            </a:pPr>
            <a:r>
              <a:rPr lang="en-US" sz="1200" b="0" i="1" dirty="0">
                <a:latin typeface="Courier New" panose="02070309020205020404" pitchFamily="49" charset="0"/>
                <a:cs typeface="Courier New" panose="02070309020205020404" pitchFamily="49" charset="0"/>
              </a:rPr>
              <a:t>	"""</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a:solidFill>
                  <a:schemeClr val="bg2">
                    <a:lumMod val="50000"/>
                  </a:schemeClr>
                </a:solidFill>
                <a:latin typeface="Courier New" panose="02070309020205020404" pitchFamily="49" charset="0"/>
                <a:cs typeface="Courier New" panose="02070309020205020404" pitchFamily="49" charset="0"/>
              </a:rPr>
              <a:t>return num1 * num2</a:t>
            </a: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173FA65B-4675-754D-A29E-617DE9F16AB7}"/>
              </a:ext>
            </a:extLst>
          </p:cNvPr>
          <p:cNvSpPr>
            <a:spLocks noGrp="1"/>
          </p:cNvSpPr>
          <p:nvPr>
            <p:ph sz="half" idx="2"/>
          </p:nvPr>
        </p:nvSpPr>
        <p:spPr>
          <a:xfrm>
            <a:off x="7206343" y="1798730"/>
            <a:ext cx="4604657" cy="4144870"/>
          </a:xfrm>
        </p:spPr>
        <p:txBody>
          <a:bodyPr/>
          <a:lstStyle/>
          <a:p>
            <a:pPr>
              <a:spcBef>
                <a:spcPts val="0"/>
              </a:spcBef>
            </a:pPr>
            <a:r>
              <a:rPr lang="en-US" sz="1200" dirty="0">
                <a:latin typeface="Courier New" panose="02070309020205020404" pitchFamily="49" charset="0"/>
                <a:cs typeface="Courier New" panose="02070309020205020404" pitchFamily="49" charset="0"/>
              </a:rPr>
              <a:t>$ python3.9 -m </a:t>
            </a:r>
            <a:r>
              <a:rPr lang="en-US" sz="1200" dirty="0" err="1">
                <a:latin typeface="Courier New" panose="02070309020205020404" pitchFamily="49" charset="0"/>
                <a:cs typeface="Courier New" panose="02070309020205020404" pitchFamily="49" charset="0"/>
              </a:rPr>
              <a:t>doctest</a:t>
            </a:r>
            <a:r>
              <a:rPr lang="en-US" sz="1200" dirty="0">
                <a:latin typeface="Courier New" panose="02070309020205020404" pitchFamily="49" charset="0"/>
                <a:cs typeface="Courier New" panose="02070309020205020404" pitchFamily="49" charset="0"/>
              </a:rPr>
              <a:t> -v </a:t>
            </a:r>
            <a:r>
              <a:rPr lang="en-US" sz="1200" dirty="0" err="1">
                <a:latin typeface="Courier New" panose="02070309020205020404" pitchFamily="49" charset="0"/>
                <a:cs typeface="Courier New" panose="02070309020205020404" pitchFamily="49" charset="0"/>
              </a:rPr>
              <a:t>arithmetic.py</a:t>
            </a:r>
            <a:r>
              <a:rPr lang="en-US" sz="1200" dirty="0">
                <a:latin typeface="Courier New" panose="02070309020205020404" pitchFamily="49" charset="0"/>
                <a:cs typeface="Courier New" panose="02070309020205020404" pitchFamily="49" charset="0"/>
              </a:rPr>
              <a:t> </a:t>
            </a:r>
          </a:p>
          <a:p>
            <a:pPr>
              <a:spcBef>
                <a:spcPts val="0"/>
              </a:spcBef>
            </a:pPr>
            <a:r>
              <a:rPr lang="en-US" sz="1200" b="0" dirty="0">
                <a:latin typeface="Courier New" panose="02070309020205020404" pitchFamily="49" charset="0"/>
                <a:cs typeface="Courier New" panose="02070309020205020404" pitchFamily="49" charset="0"/>
              </a:rPr>
              <a:t>Trying:</a:t>
            </a:r>
          </a:p>
          <a:p>
            <a:pPr>
              <a:spcBef>
                <a:spcPts val="0"/>
              </a:spcBef>
            </a:pPr>
            <a:r>
              <a:rPr lang="en-US" sz="1200" b="0" dirty="0">
                <a:latin typeface="Courier New" panose="02070309020205020404" pitchFamily="49" charset="0"/>
                <a:cs typeface="Courier New" panose="02070309020205020404" pitchFamily="49" charset="0"/>
              </a:rPr>
              <a:t>    add(1,2)</a:t>
            </a:r>
          </a:p>
          <a:p>
            <a:pPr>
              <a:spcBef>
                <a:spcPts val="0"/>
              </a:spcBef>
            </a:pPr>
            <a:r>
              <a:rPr lang="en-US" sz="1200" b="0" dirty="0">
                <a:latin typeface="Courier New" panose="02070309020205020404" pitchFamily="49" charset="0"/>
                <a:cs typeface="Courier New" panose="02070309020205020404" pitchFamily="49" charset="0"/>
              </a:rPr>
              <a:t>Expecting:</a:t>
            </a:r>
          </a:p>
          <a:p>
            <a:pPr>
              <a:spcBef>
                <a:spcPts val="0"/>
              </a:spcBef>
            </a:pPr>
            <a:r>
              <a:rPr lang="en-US" sz="1200" b="0" dirty="0">
                <a:latin typeface="Courier New" panose="02070309020205020404" pitchFamily="49" charset="0"/>
                <a:cs typeface="Courier New" panose="02070309020205020404" pitchFamily="49" charset="0"/>
              </a:rPr>
              <a:t>    3</a:t>
            </a:r>
          </a:p>
          <a:p>
            <a:pPr>
              <a:spcBef>
                <a:spcPts val="0"/>
              </a:spcBef>
            </a:pPr>
            <a:r>
              <a:rPr lang="en-US" sz="1200" b="0" dirty="0">
                <a:latin typeface="Courier New" panose="02070309020205020404" pitchFamily="49" charset="0"/>
                <a:cs typeface="Courier New" panose="02070309020205020404" pitchFamily="49" charset="0"/>
              </a:rPr>
              <a:t>ok</a:t>
            </a:r>
          </a:p>
          <a:p>
            <a:pPr>
              <a:spcBef>
                <a:spcPts val="0"/>
              </a:spcBef>
            </a:pPr>
            <a:r>
              <a:rPr lang="en-US" sz="1200" b="0" dirty="0">
                <a:latin typeface="Courier New" panose="02070309020205020404" pitchFamily="49" charset="0"/>
                <a:cs typeface="Courier New" panose="02070309020205020404" pitchFamily="49" charset="0"/>
              </a:rPr>
              <a:t>Trying:</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err="1">
                <a:latin typeface="Courier New" panose="02070309020205020404" pitchFamily="49" charset="0"/>
                <a:cs typeface="Courier New" panose="02070309020205020404" pitchFamily="49" charset="0"/>
              </a:rPr>
              <a:t>mult</a:t>
            </a:r>
            <a:r>
              <a:rPr lang="en-US" sz="1200" b="0" dirty="0">
                <a:latin typeface="Courier New" panose="02070309020205020404" pitchFamily="49" charset="0"/>
                <a:cs typeface="Courier New" panose="02070309020205020404" pitchFamily="49" charset="0"/>
              </a:rPr>
              <a:t>(4,7)</a:t>
            </a:r>
          </a:p>
          <a:p>
            <a:pPr>
              <a:spcBef>
                <a:spcPts val="0"/>
              </a:spcBef>
            </a:pPr>
            <a:r>
              <a:rPr lang="en-US" sz="1200" b="0" dirty="0">
                <a:latin typeface="Courier New" panose="02070309020205020404" pitchFamily="49" charset="0"/>
                <a:cs typeface="Courier New" panose="02070309020205020404" pitchFamily="49" charset="0"/>
              </a:rPr>
              <a:t>Expecting:</a:t>
            </a:r>
          </a:p>
          <a:p>
            <a:pPr>
              <a:spcBef>
                <a:spcPts val="0"/>
              </a:spcBef>
            </a:pPr>
            <a:r>
              <a:rPr lang="en-US" sz="1200" b="0" dirty="0">
                <a:latin typeface="Courier New" panose="02070309020205020404" pitchFamily="49" charset="0"/>
                <a:cs typeface="Courier New" panose="02070309020205020404" pitchFamily="49" charset="0"/>
              </a:rPr>
              <a:t>    28</a:t>
            </a:r>
          </a:p>
          <a:p>
            <a:pPr>
              <a:spcBef>
                <a:spcPts val="0"/>
              </a:spcBef>
            </a:pPr>
            <a:r>
              <a:rPr lang="en-US" sz="1200" b="0" dirty="0">
                <a:latin typeface="Courier New" panose="02070309020205020404" pitchFamily="49" charset="0"/>
                <a:cs typeface="Courier New" panose="02070309020205020404" pitchFamily="49" charset="0"/>
              </a:rPr>
              <a:t>ok</a:t>
            </a:r>
          </a:p>
          <a:p>
            <a:pPr>
              <a:spcBef>
                <a:spcPts val="0"/>
              </a:spcBef>
            </a:pPr>
            <a:r>
              <a:rPr lang="en-US" sz="1200" b="0" dirty="0">
                <a:latin typeface="Courier New" panose="02070309020205020404" pitchFamily="49" charset="0"/>
                <a:cs typeface="Courier New" panose="02070309020205020404" pitchFamily="49" charset="0"/>
              </a:rPr>
              <a:t>1 items had no tests:</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err="1">
                <a:latin typeface="Courier New" panose="02070309020205020404" pitchFamily="49" charset="0"/>
                <a:cs typeface="Courier New" panose="02070309020205020404" pitchFamily="49" charset="0"/>
              </a:rPr>
              <a:t>arithmetic.add</a:t>
            </a: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latin typeface="Courier New" panose="02070309020205020404" pitchFamily="49" charset="0"/>
                <a:cs typeface="Courier New" panose="02070309020205020404" pitchFamily="49" charset="0"/>
              </a:rPr>
              <a:t>2 items passed all tests:</a:t>
            </a:r>
          </a:p>
          <a:p>
            <a:pPr>
              <a:spcBef>
                <a:spcPts val="0"/>
              </a:spcBef>
            </a:pPr>
            <a:r>
              <a:rPr lang="en-US" sz="1200" b="0" dirty="0">
                <a:latin typeface="Courier New" panose="02070309020205020404" pitchFamily="49" charset="0"/>
                <a:cs typeface="Courier New" panose="02070309020205020404" pitchFamily="49" charset="0"/>
              </a:rPr>
              <a:t>   1 tests in arithmetic</a:t>
            </a:r>
          </a:p>
          <a:p>
            <a:pPr>
              <a:spcBef>
                <a:spcPts val="0"/>
              </a:spcBef>
            </a:pPr>
            <a:r>
              <a:rPr lang="en-US" sz="1200" b="0" dirty="0">
                <a:latin typeface="Courier New" panose="02070309020205020404" pitchFamily="49" charset="0"/>
                <a:cs typeface="Courier New" panose="02070309020205020404" pitchFamily="49" charset="0"/>
              </a:rPr>
              <a:t>   1 tests in </a:t>
            </a:r>
            <a:r>
              <a:rPr lang="en-US" sz="1200" b="0" dirty="0" err="1">
                <a:latin typeface="Courier New" panose="02070309020205020404" pitchFamily="49" charset="0"/>
                <a:cs typeface="Courier New" panose="02070309020205020404" pitchFamily="49" charset="0"/>
              </a:rPr>
              <a:t>arithmetic.mult</a:t>
            </a: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latin typeface="Courier New" panose="02070309020205020404" pitchFamily="49" charset="0"/>
                <a:cs typeface="Courier New" panose="02070309020205020404" pitchFamily="49" charset="0"/>
              </a:rPr>
              <a:t>2 tests in 3 items.</a:t>
            </a:r>
          </a:p>
          <a:p>
            <a:pPr>
              <a:spcBef>
                <a:spcPts val="0"/>
              </a:spcBef>
            </a:pPr>
            <a:r>
              <a:rPr lang="en-US" sz="1200" b="0" dirty="0">
                <a:latin typeface="Courier New" panose="02070309020205020404" pitchFamily="49" charset="0"/>
                <a:cs typeface="Courier New" panose="02070309020205020404" pitchFamily="49" charset="0"/>
              </a:rPr>
              <a:t>2 passed and 0 failed.</a:t>
            </a:r>
          </a:p>
          <a:p>
            <a:pPr>
              <a:spcBef>
                <a:spcPts val="0"/>
              </a:spcBef>
            </a:pPr>
            <a:r>
              <a:rPr lang="en-US" sz="1200" b="0" dirty="0">
                <a:latin typeface="Courier New" panose="02070309020205020404" pitchFamily="49" charset="0"/>
                <a:cs typeface="Courier New" panose="02070309020205020404" pitchFamily="49" charset="0"/>
              </a:rPr>
              <a:t>Test passed.</a:t>
            </a: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EECD1784-09D2-A141-9C87-80F0E64BF489}"/>
              </a:ext>
            </a:extLst>
          </p:cNvPr>
          <p:cNvSpPr/>
          <p:nvPr/>
        </p:nvSpPr>
        <p:spPr>
          <a:xfrm>
            <a:off x="7613273" y="5605049"/>
            <a:ext cx="4273927" cy="338554"/>
          </a:xfrm>
          <a:prstGeom prst="rect">
            <a:avLst/>
          </a:prstGeom>
        </p:spPr>
        <p:txBody>
          <a:bodyPr wrap="none">
            <a:spAutoFit/>
          </a:bodyPr>
          <a:lstStyle/>
          <a:p>
            <a:pPr algn="r"/>
            <a:r>
              <a:rPr lang="en-GB" sz="1600" dirty="0">
                <a:hlinkClick r:id="rId2"/>
              </a:rPr>
              <a:t>https://docs.python.org/3/library/doctest.html</a:t>
            </a:r>
            <a:r>
              <a:rPr lang="en-GB" sz="1600" dirty="0"/>
              <a:t> </a:t>
            </a:r>
          </a:p>
        </p:txBody>
      </p:sp>
      <p:cxnSp>
        <p:nvCxnSpPr>
          <p:cNvPr id="7" name="Straight Arrow Connector 6">
            <a:extLst>
              <a:ext uri="{FF2B5EF4-FFF2-40B4-BE49-F238E27FC236}">
                <a16:creationId xmlns:a16="http://schemas.microsoft.com/office/drawing/2014/main" id="{2AF29C53-0151-2C48-87A0-EA9877CAE9FE}"/>
              </a:ext>
            </a:extLst>
          </p:cNvPr>
          <p:cNvCxnSpPr>
            <a:cxnSpLocks/>
          </p:cNvCxnSpPr>
          <p:nvPr/>
        </p:nvCxnSpPr>
        <p:spPr>
          <a:xfrm flipV="1">
            <a:off x="1948543" y="2101387"/>
            <a:ext cx="5181600" cy="369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15F6D3-CE4A-AB44-9953-3131E638735A}"/>
              </a:ext>
            </a:extLst>
          </p:cNvPr>
          <p:cNvCxnSpPr>
            <a:cxnSpLocks/>
          </p:cNvCxnSpPr>
          <p:nvPr/>
        </p:nvCxnSpPr>
        <p:spPr>
          <a:xfrm flipV="1">
            <a:off x="2873829" y="4626429"/>
            <a:ext cx="4495800" cy="566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49C3-66A0-CF46-B610-93CCBD905A14}"/>
              </a:ext>
            </a:extLst>
          </p:cNvPr>
          <p:cNvSpPr>
            <a:spLocks noGrp="1"/>
          </p:cNvSpPr>
          <p:nvPr>
            <p:ph type="title"/>
          </p:nvPr>
        </p:nvSpPr>
        <p:spPr/>
        <p:txBody>
          <a:bodyPr/>
          <a:lstStyle/>
          <a:p>
            <a:r>
              <a:rPr lang="en-US" dirty="0"/>
              <a:t>Test with </a:t>
            </a:r>
            <a:r>
              <a:rPr lang="en-US" dirty="0" err="1"/>
              <a:t>unittest</a:t>
            </a:r>
            <a:endParaRPr lang="en-US" dirty="0"/>
          </a:p>
        </p:txBody>
      </p:sp>
      <p:sp>
        <p:nvSpPr>
          <p:cNvPr id="3" name="Content Placeholder 2">
            <a:extLst>
              <a:ext uri="{FF2B5EF4-FFF2-40B4-BE49-F238E27FC236}">
                <a16:creationId xmlns:a16="http://schemas.microsoft.com/office/drawing/2014/main" id="{3E499B91-72DA-4B43-8B69-74CCE5892F23}"/>
              </a:ext>
            </a:extLst>
          </p:cNvPr>
          <p:cNvSpPr>
            <a:spLocks noGrp="1"/>
          </p:cNvSpPr>
          <p:nvPr>
            <p:ph sz="half" idx="1"/>
          </p:nvPr>
        </p:nvSpPr>
        <p:spPr>
          <a:xfrm>
            <a:off x="718456" y="1798730"/>
            <a:ext cx="4484915" cy="4144870"/>
          </a:xfrm>
          <a:effectLst/>
        </p:spPr>
        <p:txBody>
          <a:bodyPr/>
          <a:lstStyle/>
          <a:p>
            <a:pPr>
              <a:spcBef>
                <a:spcPts val="0"/>
              </a:spcBef>
            </a:pPr>
            <a:r>
              <a:rPr lang="en-US" sz="1200" i="1" dirty="0">
                <a:solidFill>
                  <a:schemeClr val="tx2"/>
                </a:solidFill>
                <a:latin typeface="Courier New" panose="02070309020205020404" pitchFamily="49" charset="0"/>
                <a:cs typeface="Courier New" panose="02070309020205020404" pitchFamily="49" charset="0"/>
              </a:rPr>
              <a:t># </a:t>
            </a:r>
            <a:r>
              <a:rPr lang="en-US" sz="1200" i="1" dirty="0" err="1">
                <a:solidFill>
                  <a:schemeClr val="tx2"/>
                </a:solidFill>
                <a:latin typeface="Courier New" panose="02070309020205020404" pitchFamily="49" charset="0"/>
                <a:cs typeface="Courier New" panose="02070309020205020404" pitchFamily="49" charset="0"/>
              </a:rPr>
              <a:t>arithmetic.py</a:t>
            </a:r>
            <a:br>
              <a:rPr lang="en-US" sz="1200" i="1" dirty="0">
                <a:solidFill>
                  <a:schemeClr val="tx2"/>
                </a:solidFill>
                <a:latin typeface="Courier New" panose="02070309020205020404" pitchFamily="49" charset="0"/>
                <a:cs typeface="Courier New" panose="02070309020205020404" pitchFamily="49" charset="0"/>
              </a:rPr>
            </a:br>
            <a:endParaRPr lang="en-US" sz="1200" i="1" dirty="0">
              <a:solidFill>
                <a:schemeClr val="tx2"/>
              </a:solidFill>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add (num1, num2):</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Add two numbers together.</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endParaRPr lang="en-US" sz="1200" b="0" dirty="0">
              <a:solidFill>
                <a:schemeClr val="bg2">
                  <a:lumMod val="50000"/>
                </a:schemeClr>
              </a:solidFill>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return num1 + num2</a:t>
            </a:r>
          </a:p>
          <a:p>
            <a:pPr>
              <a:spcBef>
                <a:spcPts val="0"/>
              </a:spcBef>
            </a:pP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t>
            </a:r>
            <a:r>
              <a:rPr lang="en-US" sz="1200" b="0" dirty="0" err="1">
                <a:solidFill>
                  <a:schemeClr val="bg2">
                    <a:lumMod val="50000"/>
                  </a:schemeClr>
                </a:solidFill>
                <a:latin typeface="Courier New" panose="02070309020205020404" pitchFamily="49" charset="0"/>
                <a:cs typeface="Courier New" panose="02070309020205020404" pitchFamily="49" charset="0"/>
              </a:rPr>
              <a:t>mult</a:t>
            </a:r>
            <a:r>
              <a:rPr lang="en-US" sz="1200" b="0" dirty="0">
                <a:solidFill>
                  <a:schemeClr val="bg2">
                    <a:lumMod val="50000"/>
                  </a:schemeClr>
                </a:solidFill>
                <a:latin typeface="Courier New" panose="02070309020205020404" pitchFamily="49" charset="0"/>
                <a:cs typeface="Courier New" panose="02070309020205020404" pitchFamily="49" charset="0"/>
              </a:rPr>
              <a:t>(num1, num2):</a:t>
            </a:r>
          </a:p>
          <a:p>
            <a:pPr>
              <a:spcBef>
                <a:spcPts val="0"/>
              </a:spcBef>
            </a:pPr>
            <a:r>
              <a:rPr lang="en-US" sz="1200" b="0" dirty="0">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p>
          <a:p>
            <a:pPr>
              <a:spcBef>
                <a:spcPts val="0"/>
              </a:spcBef>
            </a:pPr>
            <a:r>
              <a:rPr lang="en-US" sz="1200" b="0" i="1" dirty="0">
                <a:latin typeface="Courier New" panose="02070309020205020404" pitchFamily="49" charset="0"/>
                <a:cs typeface="Courier New" panose="02070309020205020404" pitchFamily="49" charset="0"/>
              </a:rPr>
              <a:t>	Multiply two numbers.</a:t>
            </a:r>
          </a:p>
          <a:p>
            <a:pPr>
              <a:spcBef>
                <a:spcPts val="0"/>
              </a:spcBef>
            </a:pPr>
            <a:r>
              <a:rPr lang="en-US" sz="1200" b="0" i="1" dirty="0">
                <a:latin typeface="Courier New" panose="02070309020205020404" pitchFamily="49" charset="0"/>
                <a:cs typeface="Courier New" panose="02070309020205020404" pitchFamily="49" charset="0"/>
              </a:rPr>
              <a:t>	Parameters:</a:t>
            </a:r>
          </a:p>
          <a:p>
            <a:pPr>
              <a:spcBef>
                <a:spcPts val="0"/>
              </a:spcBef>
            </a:pPr>
            <a:r>
              <a:rPr lang="en-US" sz="1200" b="0" i="1" dirty="0">
                <a:latin typeface="Courier New" panose="02070309020205020404" pitchFamily="49" charset="0"/>
                <a:cs typeface="Courier New" panose="02070309020205020404" pitchFamily="49" charset="0"/>
              </a:rPr>
              <a:t>		num1 -- number</a:t>
            </a:r>
          </a:p>
          <a:p>
            <a:pPr>
              <a:spcBef>
                <a:spcPts val="0"/>
              </a:spcBef>
            </a:pPr>
            <a:r>
              <a:rPr lang="en-US" sz="1200" b="0" i="1" dirty="0">
                <a:latin typeface="Courier New" panose="02070309020205020404" pitchFamily="49" charset="0"/>
                <a:cs typeface="Courier New" panose="02070309020205020404" pitchFamily="49" charset="0"/>
              </a:rPr>
              <a:t>		num2 -- number</a:t>
            </a:r>
          </a:p>
          <a:p>
            <a:pPr>
              <a:spcBef>
                <a:spcPts val="0"/>
              </a:spcBef>
            </a:pPr>
            <a:r>
              <a:rPr lang="en-US" sz="1200" b="0" i="1" dirty="0">
                <a:latin typeface="Courier New" panose="02070309020205020404" pitchFamily="49" charset="0"/>
                <a:cs typeface="Courier New" panose="02070309020205020404" pitchFamily="49" charset="0"/>
              </a:rPr>
              <a:t>	Returns:</a:t>
            </a:r>
          </a:p>
          <a:p>
            <a:pPr>
              <a:spcBef>
                <a:spcPts val="0"/>
              </a:spcBef>
            </a:pPr>
            <a:r>
              <a:rPr lang="en-US" sz="1200" b="0" i="1" dirty="0">
                <a:latin typeface="Courier New" panose="02070309020205020404" pitchFamily="49" charset="0"/>
                <a:cs typeface="Courier New" panose="02070309020205020404" pitchFamily="49" charset="0"/>
              </a:rPr>
              <a:t>		product of the numbers</a:t>
            </a:r>
          </a:p>
          <a:p>
            <a:pPr>
              <a:spcBef>
                <a:spcPts val="0"/>
              </a:spcBef>
            </a:pPr>
            <a:endParaRPr lang="en-US" sz="1200" b="0" i="1" dirty="0">
              <a:latin typeface="Courier New" panose="02070309020205020404" pitchFamily="49" charset="0"/>
              <a:cs typeface="Courier New" panose="02070309020205020404" pitchFamily="49" charset="0"/>
            </a:endParaRPr>
          </a:p>
          <a:p>
            <a:pPr>
              <a:spcBef>
                <a:spcPts val="0"/>
              </a:spcBef>
            </a:pPr>
            <a:r>
              <a:rPr lang="en-US" sz="1200" b="0" i="1" dirty="0">
                <a:latin typeface="Courier New" panose="02070309020205020404" pitchFamily="49" charset="0"/>
                <a:cs typeface="Courier New" panose="02070309020205020404" pitchFamily="49" charset="0"/>
              </a:rPr>
              <a:t>	"""</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a:solidFill>
                  <a:schemeClr val="bg2">
                    <a:lumMod val="50000"/>
                  </a:schemeClr>
                </a:solidFill>
                <a:latin typeface="Courier New" panose="02070309020205020404" pitchFamily="49" charset="0"/>
                <a:cs typeface="Courier New" panose="02070309020205020404" pitchFamily="49" charset="0"/>
              </a:rPr>
              <a:t>return num1 * num2</a:t>
            </a: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173FA65B-4675-754D-A29E-617DE9F16AB7}"/>
              </a:ext>
            </a:extLst>
          </p:cNvPr>
          <p:cNvSpPr>
            <a:spLocks noGrp="1"/>
          </p:cNvSpPr>
          <p:nvPr>
            <p:ph sz="half" idx="2"/>
          </p:nvPr>
        </p:nvSpPr>
        <p:spPr>
          <a:xfrm>
            <a:off x="7206343" y="1798730"/>
            <a:ext cx="4604657" cy="4144870"/>
          </a:xfrm>
        </p:spPr>
        <p:txBody>
          <a:bodyPr/>
          <a:lstStyle/>
          <a:p>
            <a:pPr>
              <a:spcBef>
                <a:spcPts val="0"/>
              </a:spcBef>
            </a:pPr>
            <a:r>
              <a:rPr lang="en-US" sz="1200" i="1" dirty="0">
                <a:solidFill>
                  <a:schemeClr val="tx2"/>
                </a:solidFill>
                <a:latin typeface="Courier New" panose="02070309020205020404" pitchFamily="49" charset="0"/>
                <a:cs typeface="Courier New" panose="02070309020205020404" pitchFamily="49" charset="0"/>
              </a:rPr>
              <a:t># </a:t>
            </a:r>
            <a:r>
              <a:rPr lang="en-US" sz="1200" i="1" dirty="0" err="1">
                <a:solidFill>
                  <a:schemeClr val="tx2"/>
                </a:solidFill>
                <a:latin typeface="Courier New" panose="02070309020205020404" pitchFamily="49" charset="0"/>
                <a:cs typeface="Courier New" panose="02070309020205020404" pitchFamily="49" charset="0"/>
              </a:rPr>
              <a:t>tests.py</a:t>
            </a:r>
            <a:endParaRPr lang="en-US" sz="1200" i="1" dirty="0">
              <a:solidFill>
                <a:schemeClr val="tx2"/>
              </a:solidFill>
              <a:latin typeface="Courier New" panose="02070309020205020404" pitchFamily="49" charset="0"/>
              <a:cs typeface="Courier New" panose="02070309020205020404" pitchFamily="49" charset="0"/>
            </a:endParaRP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import </a:t>
            </a:r>
            <a:r>
              <a:rPr lang="en-GB" sz="1200" b="0" dirty="0" err="1">
                <a:latin typeface="Courier New" panose="02070309020205020404" pitchFamily="49" charset="0"/>
                <a:cs typeface="Courier New" panose="02070309020205020404" pitchFamily="49" charset="0"/>
              </a:rPr>
              <a:t>unittest</a:t>
            </a: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import arithmetic</a:t>
            </a: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class </a:t>
            </a:r>
            <a:r>
              <a:rPr lang="en-GB" sz="1200" b="0" dirty="0" err="1">
                <a:latin typeface="Courier New" panose="02070309020205020404" pitchFamily="49" charset="0"/>
                <a:cs typeface="Courier New" panose="02070309020205020404" pitchFamily="49" charset="0"/>
              </a:rPr>
              <a:t>TestDocs</a:t>
            </a:r>
            <a:r>
              <a:rPr lang="en-GB" sz="1200" b="0" dirty="0">
                <a:latin typeface="Courier New" panose="02070309020205020404" pitchFamily="49" charset="0"/>
                <a:cs typeface="Courier New" panose="02070309020205020404" pitchFamily="49" charset="0"/>
              </a:rPr>
              <a:t>(</a:t>
            </a:r>
            <a:r>
              <a:rPr lang="en-GB" sz="1200" b="0" dirty="0" err="1">
                <a:latin typeface="Courier New" panose="02070309020205020404" pitchFamily="49" charset="0"/>
                <a:cs typeface="Courier New" panose="02070309020205020404" pitchFamily="49" charset="0"/>
              </a:rPr>
              <a:t>unittest.TestCase</a:t>
            </a:r>
            <a:r>
              <a:rPr lang="en-GB" sz="1200" b="0" dirty="0">
                <a:latin typeface="Courier New" panose="02070309020205020404" pitchFamily="49" charset="0"/>
                <a:cs typeface="Courier New" panose="02070309020205020404" pitchFamily="49" charset="0"/>
              </a:rPr>
              <a:t>):</a:t>
            </a: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    def </a:t>
            </a:r>
            <a:r>
              <a:rPr lang="en-GB" sz="1200" b="0" dirty="0" err="1">
                <a:latin typeface="Courier New" panose="02070309020205020404" pitchFamily="49" charset="0"/>
                <a:cs typeface="Courier New" panose="02070309020205020404" pitchFamily="49" charset="0"/>
              </a:rPr>
              <a:t>test_add</a:t>
            </a:r>
            <a:r>
              <a:rPr lang="en-GB" sz="1200" b="0" dirty="0">
                <a:latin typeface="Courier New" panose="02070309020205020404" pitchFamily="49" charset="0"/>
                <a:cs typeface="Courier New" panose="02070309020205020404" pitchFamily="49" charset="0"/>
              </a:rPr>
              <a:t>(self):</a:t>
            </a:r>
          </a:p>
          <a:p>
            <a:pPr>
              <a:spcBef>
                <a:spcPts val="0"/>
              </a:spcBef>
            </a:pPr>
            <a:r>
              <a:rPr lang="en-GB" sz="1200" b="0" dirty="0">
                <a:latin typeface="Courier New" panose="02070309020205020404" pitchFamily="49" charset="0"/>
                <a:cs typeface="Courier New" panose="02070309020205020404" pitchFamily="49" charset="0"/>
              </a:rPr>
              <a:t>        </a:t>
            </a:r>
            <a:r>
              <a:rPr lang="en-GB" sz="1200" b="0" dirty="0" err="1">
                <a:latin typeface="Courier New" panose="02070309020205020404" pitchFamily="49" charset="0"/>
                <a:cs typeface="Courier New" panose="02070309020205020404" pitchFamily="49" charset="0"/>
              </a:rPr>
              <a:t>self.assertEqual</a:t>
            </a:r>
            <a:r>
              <a:rPr lang="en-GB" sz="1200" b="0" dirty="0">
                <a:latin typeface="Courier New" panose="02070309020205020404" pitchFamily="49" charset="0"/>
                <a:cs typeface="Courier New" panose="02070309020205020404" pitchFamily="49" charset="0"/>
              </a:rPr>
              <a:t>(</a:t>
            </a:r>
            <a:r>
              <a:rPr lang="en-GB" sz="1200" b="0" dirty="0" err="1">
                <a:latin typeface="Courier New" panose="02070309020205020404" pitchFamily="49" charset="0"/>
                <a:cs typeface="Courier New" panose="02070309020205020404" pitchFamily="49" charset="0"/>
              </a:rPr>
              <a:t>docs.add</a:t>
            </a:r>
            <a:r>
              <a:rPr lang="en-GB" sz="1200" b="0" dirty="0">
                <a:latin typeface="Courier New" panose="02070309020205020404" pitchFamily="49" charset="0"/>
                <a:cs typeface="Courier New" panose="02070309020205020404" pitchFamily="49" charset="0"/>
              </a:rPr>
              <a:t>(1,2), 3)</a:t>
            </a: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if __name__ == '__main__':</a:t>
            </a:r>
          </a:p>
          <a:p>
            <a:pPr>
              <a:spcBef>
                <a:spcPts val="0"/>
              </a:spcBef>
            </a:pPr>
            <a:r>
              <a:rPr lang="en-GB" sz="1200" b="0" dirty="0">
                <a:latin typeface="Courier New" panose="02070309020205020404" pitchFamily="49" charset="0"/>
                <a:cs typeface="Courier New" panose="02070309020205020404" pitchFamily="49" charset="0"/>
              </a:rPr>
              <a:t>    </a:t>
            </a:r>
            <a:r>
              <a:rPr lang="en-GB" sz="1200" b="0" dirty="0" err="1">
                <a:latin typeface="Courier New" panose="02070309020205020404" pitchFamily="49" charset="0"/>
                <a:cs typeface="Courier New" panose="02070309020205020404" pitchFamily="49" charset="0"/>
              </a:rPr>
              <a:t>unittest.main</a:t>
            </a:r>
            <a:r>
              <a:rPr lang="en-GB" sz="1200" b="0" dirty="0">
                <a:latin typeface="Courier New" panose="02070309020205020404" pitchFamily="49" charset="0"/>
                <a:cs typeface="Courier New" panose="02070309020205020404" pitchFamily="49" charset="0"/>
              </a:rPr>
              <a:t>()</a:t>
            </a: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r>
              <a:rPr lang="en-US" sz="1200" dirty="0">
                <a:latin typeface="Courier New" panose="02070309020205020404" pitchFamily="49" charset="0"/>
                <a:cs typeface="Courier New" panose="02070309020205020404" pitchFamily="49" charset="0"/>
              </a:rPr>
              <a:t>$</a:t>
            </a:r>
            <a:r>
              <a:rPr lang="en-GB" sz="1200" dirty="0">
                <a:latin typeface="Courier New" panose="02070309020205020404" pitchFamily="49" charset="0"/>
                <a:cs typeface="Courier New" panose="02070309020205020404" pitchFamily="49" charset="0"/>
              </a:rPr>
              <a:t> python </a:t>
            </a:r>
            <a:r>
              <a:rPr lang="en-GB" sz="1200" dirty="0" err="1">
                <a:latin typeface="Courier New" panose="02070309020205020404" pitchFamily="49" charset="0"/>
                <a:cs typeface="Courier New" panose="02070309020205020404" pitchFamily="49" charset="0"/>
              </a:rPr>
              <a:t>tests.py</a:t>
            </a:r>
            <a:endParaRPr lang="en-GB" sz="1200" b="0" dirty="0"/>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dirty="0">
                <a:latin typeface="Courier New" panose="02070309020205020404" pitchFamily="49" charset="0"/>
                <a:cs typeface="Courier New" panose="02070309020205020404" pitchFamily="49" charset="0"/>
              </a:rPr>
              <a:t>$ python -m </a:t>
            </a:r>
            <a:r>
              <a:rPr lang="en-GB" sz="1200" dirty="0" err="1">
                <a:latin typeface="Courier New" panose="02070309020205020404" pitchFamily="49" charset="0"/>
                <a:cs typeface="Courier New" panose="02070309020205020404" pitchFamily="49" charset="0"/>
              </a:rPr>
              <a:t>unittest</a:t>
            </a:r>
            <a:r>
              <a:rPr lang="en-GB" sz="1200" dirty="0">
                <a:latin typeface="Courier New" panose="02070309020205020404" pitchFamily="49" charset="0"/>
                <a:cs typeface="Courier New" panose="02070309020205020404" pitchFamily="49" charset="0"/>
              </a:rPr>
              <a:t> -v </a:t>
            </a:r>
            <a:r>
              <a:rPr lang="en-GB" sz="1200" dirty="0" err="1">
                <a:latin typeface="Courier New" panose="02070309020205020404" pitchFamily="49" charset="0"/>
                <a:cs typeface="Courier New" panose="02070309020205020404" pitchFamily="49" charset="0"/>
              </a:rPr>
              <a:t>tests.py</a:t>
            </a:r>
            <a:endParaRPr lang="en-GB" sz="1200" dirty="0">
              <a:latin typeface="Courier New" panose="02070309020205020404" pitchFamily="49" charset="0"/>
              <a:cs typeface="Courier New" panose="02070309020205020404" pitchFamily="49" charset="0"/>
            </a:endParaRP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6" name="Notched Right Arrow 5">
            <a:extLst>
              <a:ext uri="{FF2B5EF4-FFF2-40B4-BE49-F238E27FC236}">
                <a16:creationId xmlns:a16="http://schemas.microsoft.com/office/drawing/2014/main" id="{8BE9928C-3CDD-2544-83E4-B90F9D4BB284}"/>
              </a:ext>
            </a:extLst>
          </p:cNvPr>
          <p:cNvSpPr/>
          <p:nvPr/>
        </p:nvSpPr>
        <p:spPr>
          <a:xfrm>
            <a:off x="4550229" y="2982686"/>
            <a:ext cx="2133600" cy="33745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C536AC-DF57-2D47-93BC-7F312EDD65B6}"/>
              </a:ext>
            </a:extLst>
          </p:cNvPr>
          <p:cNvSpPr txBox="1"/>
          <p:nvPr/>
        </p:nvSpPr>
        <p:spPr>
          <a:xfrm>
            <a:off x="4340846" y="3353192"/>
            <a:ext cx="2787943" cy="369332"/>
          </a:xfrm>
          <a:prstGeom prst="rect">
            <a:avLst/>
          </a:prstGeom>
          <a:noFill/>
        </p:spPr>
        <p:txBody>
          <a:bodyPr wrap="none" rtlCol="0">
            <a:spAutoFit/>
          </a:bodyPr>
          <a:lstStyle/>
          <a:p>
            <a:pPr algn="l"/>
            <a:r>
              <a:rPr lang="en-US" dirty="0">
                <a:solidFill>
                  <a:schemeClr val="tx2"/>
                </a:solidFill>
                <a:latin typeface="Arial" panose="020B0604020202020204" pitchFamily="34" charset="0"/>
              </a:rPr>
              <a:t>create separate test code</a:t>
            </a:r>
          </a:p>
        </p:txBody>
      </p:sp>
      <p:sp>
        <p:nvSpPr>
          <p:cNvPr id="9" name="TextBox 8">
            <a:extLst>
              <a:ext uri="{FF2B5EF4-FFF2-40B4-BE49-F238E27FC236}">
                <a16:creationId xmlns:a16="http://schemas.microsoft.com/office/drawing/2014/main" id="{8A1AB629-FCB6-E74A-B5E3-9BA1038CA338}"/>
              </a:ext>
            </a:extLst>
          </p:cNvPr>
          <p:cNvSpPr txBox="1"/>
          <p:nvPr/>
        </p:nvSpPr>
        <p:spPr>
          <a:xfrm>
            <a:off x="2856388" y="5963145"/>
            <a:ext cx="5803192" cy="584775"/>
          </a:xfrm>
          <a:prstGeom prst="rect">
            <a:avLst/>
          </a:prstGeom>
          <a:noFill/>
        </p:spPr>
        <p:txBody>
          <a:bodyPr wrap="none" rtlCol="0">
            <a:spAutoFit/>
          </a:bodyPr>
          <a:lstStyle/>
          <a:p>
            <a:r>
              <a:rPr lang="en-GB" sz="1600" dirty="0">
                <a:hlinkClick r:id="rId2"/>
              </a:rPr>
              <a:t>https://docs.python.org/3/library/unittest.html</a:t>
            </a:r>
            <a:r>
              <a:rPr lang="en-GB" sz="1600" dirty="0"/>
              <a:t> </a:t>
            </a:r>
          </a:p>
          <a:p>
            <a:r>
              <a:rPr lang="en-GB" sz="1600" dirty="0">
                <a:hlinkClick r:id="rId3"/>
              </a:rPr>
              <a:t>https://docs.python.org/3/library/unittest.html#assert-methods</a:t>
            </a:r>
            <a:r>
              <a:rPr lang="en-GB" sz="1600" dirty="0"/>
              <a:t> </a:t>
            </a:r>
          </a:p>
        </p:txBody>
      </p:sp>
    </p:spTree>
    <p:extLst>
      <p:ext uri="{BB962C8B-B14F-4D97-AF65-F5344CB8AC3E}">
        <p14:creationId xmlns:p14="http://schemas.microsoft.com/office/powerpoint/2010/main" val="102433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D7A4-0E3C-4EDE-B434-15830B63B0E1}"/>
              </a:ext>
            </a:extLst>
          </p:cNvPr>
          <p:cNvSpPr>
            <a:spLocks noGrp="1"/>
          </p:cNvSpPr>
          <p:nvPr>
            <p:ph type="title"/>
          </p:nvPr>
        </p:nvSpPr>
        <p:spPr/>
        <p:txBody>
          <a:bodyPr/>
          <a:lstStyle/>
          <a:p>
            <a:r>
              <a:rPr lang="en-GB" dirty="0"/>
              <a:t>Test Driven Development</a:t>
            </a:r>
          </a:p>
        </p:txBody>
      </p:sp>
      <p:sp>
        <p:nvSpPr>
          <p:cNvPr id="3" name="Content Placeholder 2">
            <a:extLst>
              <a:ext uri="{FF2B5EF4-FFF2-40B4-BE49-F238E27FC236}">
                <a16:creationId xmlns:a16="http://schemas.microsoft.com/office/drawing/2014/main" id="{CCE9D5CE-AE84-4E56-9733-8F6D16BE0D44}"/>
              </a:ext>
            </a:extLst>
          </p:cNvPr>
          <p:cNvSpPr>
            <a:spLocks noGrp="1"/>
          </p:cNvSpPr>
          <p:nvPr>
            <p:ph idx="1"/>
          </p:nvPr>
        </p:nvSpPr>
        <p:spPr>
          <a:xfrm>
            <a:off x="381000" y="1788326"/>
            <a:ext cx="6640286" cy="4173203"/>
          </a:xfrm>
        </p:spPr>
        <p:txBody>
          <a:bodyPr>
            <a:normAutofit fontScale="92500" lnSpcReduction="20000"/>
          </a:bodyPr>
          <a:lstStyle/>
          <a:p>
            <a:pPr marL="0" indent="0">
              <a:spcBef>
                <a:spcPts val="600"/>
              </a:spcBef>
              <a:spcAft>
                <a:spcPts val="1200"/>
              </a:spcAft>
              <a:buNone/>
            </a:pPr>
            <a:r>
              <a:rPr lang="en-GB" sz="1600" b="0" dirty="0"/>
              <a:t>More applicable to software development – still we may consider these ideas for data science projects:</a:t>
            </a:r>
          </a:p>
          <a:p>
            <a:pPr marL="285750" indent="-285750">
              <a:spcBef>
                <a:spcPts val="600"/>
              </a:spcBef>
              <a:spcAft>
                <a:spcPts val="1200"/>
              </a:spcAft>
              <a:buFont typeface="Arial" panose="020B0604020202020204" pitchFamily="34" charset="0"/>
              <a:buChar char="•"/>
            </a:pPr>
            <a:r>
              <a:rPr lang="en-GB" sz="1600" b="0" dirty="0"/>
              <a:t>Write the tests first, and then write the software to match the tests.</a:t>
            </a:r>
          </a:p>
          <a:p>
            <a:pPr marL="285750" indent="-285750">
              <a:spcBef>
                <a:spcPts val="600"/>
              </a:spcBef>
              <a:spcAft>
                <a:spcPts val="1200"/>
              </a:spcAft>
              <a:buFont typeface="Arial" panose="020B0604020202020204" pitchFamily="34" charset="0"/>
              <a:buChar char="•"/>
            </a:pPr>
            <a:r>
              <a:rPr lang="en-GB" sz="1600" b="0" dirty="0"/>
              <a:t>Good for working in teams: if the code matches the test, it shouldn't matter how it does it.</a:t>
            </a:r>
          </a:p>
          <a:p>
            <a:pPr marL="285750" indent="-285750">
              <a:spcBef>
                <a:spcPts val="600"/>
              </a:spcBef>
              <a:spcAft>
                <a:spcPts val="1200"/>
              </a:spcAft>
              <a:buFont typeface="Arial" panose="020B0604020202020204" pitchFamily="34" charset="0"/>
              <a:buChar char="•"/>
            </a:pPr>
            <a:r>
              <a:rPr lang="en-GB" sz="1600" b="0" dirty="0"/>
              <a:t>All team code uploaded to a shared repository should be tested.</a:t>
            </a:r>
          </a:p>
          <a:p>
            <a:pPr marL="0" indent="0">
              <a:spcBef>
                <a:spcPts val="600"/>
              </a:spcBef>
              <a:spcAft>
                <a:spcPts val="1200"/>
              </a:spcAft>
              <a:buNone/>
            </a:pPr>
            <a:endParaRPr lang="en-GB" sz="1600" b="0" dirty="0"/>
          </a:p>
          <a:p>
            <a:pPr marL="0" indent="0">
              <a:spcBef>
                <a:spcPts val="600"/>
              </a:spcBef>
              <a:spcAft>
                <a:spcPts val="1200"/>
              </a:spcAft>
              <a:buNone/>
            </a:pPr>
            <a:r>
              <a:rPr lang="en-GB" sz="1600" b="0" dirty="0"/>
              <a:t>References:</a:t>
            </a:r>
          </a:p>
          <a:p>
            <a:pPr>
              <a:spcBef>
                <a:spcPts val="600"/>
              </a:spcBef>
              <a:spcAft>
                <a:spcPts val="1200"/>
              </a:spcAft>
            </a:pPr>
            <a:r>
              <a:rPr lang="en-GB" sz="1600" b="0" dirty="0">
                <a:hlinkClick r:id="rId3"/>
              </a:rPr>
              <a:t>https://docs.python-guide.org/writing/tests/</a:t>
            </a:r>
            <a:r>
              <a:rPr lang="en-GB" sz="1600" b="0" dirty="0"/>
              <a:t> </a:t>
            </a:r>
          </a:p>
          <a:p>
            <a:pPr marL="0" indent="0">
              <a:spcBef>
                <a:spcPts val="600"/>
              </a:spcBef>
              <a:spcAft>
                <a:spcPts val="1200"/>
              </a:spcAft>
              <a:buNone/>
            </a:pPr>
            <a:r>
              <a:rPr lang="en-GB" sz="1600" b="0" dirty="0">
                <a:hlinkClick r:id="rId4"/>
              </a:rPr>
              <a:t>https://en.wikipedia.org/wiki/Test-driven_development</a:t>
            </a:r>
            <a:endParaRPr lang="en-GB" sz="1600" b="0" dirty="0"/>
          </a:p>
          <a:p>
            <a:pPr marL="0" indent="0">
              <a:spcBef>
                <a:spcPts val="600"/>
              </a:spcBef>
              <a:spcAft>
                <a:spcPts val="1200"/>
              </a:spcAft>
              <a:buNone/>
            </a:pPr>
            <a:r>
              <a:rPr lang="en-GB" sz="1600" b="0" dirty="0">
                <a:hlinkClick r:id="rId5"/>
              </a:rPr>
              <a:t>https://en.wikipedia.org/wiki/Continuous_integration</a:t>
            </a:r>
            <a:endParaRPr lang="en-GB" sz="1600" b="0" dirty="0"/>
          </a:p>
          <a:p>
            <a:pPr marL="0" indent="0">
              <a:spcBef>
                <a:spcPts val="600"/>
              </a:spcBef>
              <a:spcAft>
                <a:spcPts val="1200"/>
              </a:spcAft>
              <a:buNone/>
            </a:pPr>
            <a:endParaRPr lang="en-GB" sz="1600" b="0" dirty="0"/>
          </a:p>
          <a:p>
            <a:pPr marL="0" indent="0">
              <a:spcBef>
                <a:spcPts val="600"/>
              </a:spcBef>
              <a:spcAft>
                <a:spcPts val="1200"/>
              </a:spcAft>
              <a:buNone/>
            </a:pPr>
            <a:endParaRPr lang="en-GB" sz="1600" b="0" dirty="0"/>
          </a:p>
          <a:p>
            <a:pPr marL="0" indent="0">
              <a:spcBef>
                <a:spcPts val="600"/>
              </a:spcBef>
              <a:spcAft>
                <a:spcPts val="1200"/>
              </a:spcAft>
              <a:buNone/>
            </a:pPr>
            <a:endParaRPr lang="en-GB" sz="1600" b="0" dirty="0"/>
          </a:p>
        </p:txBody>
      </p:sp>
      <p:pic>
        <p:nvPicPr>
          <p:cNvPr id="4" name="Picture 2" descr="Leave It Better Than You Found It: 6x9 Journal Paper - Camping Logbook  Diary Notebook Nature Environmental Camper Gift: Camping Journals, Phil D.:  9781093573985: Amazon.com: Books">
            <a:extLst>
              <a:ext uri="{FF2B5EF4-FFF2-40B4-BE49-F238E27FC236}">
                <a16:creationId xmlns:a16="http://schemas.microsoft.com/office/drawing/2014/main" id="{8D8D3AEC-3F1A-844C-A810-1BD019D5588D}"/>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7331528" y="1791440"/>
            <a:ext cx="3828956" cy="417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61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Working with</a:t>
            </a:r>
            <a:br>
              <a:rPr lang="en-US" dirty="0"/>
            </a:br>
            <a:r>
              <a:rPr lang="en-US" dirty="0"/>
              <a:t>Tabular Data</a:t>
            </a:r>
          </a:p>
        </p:txBody>
      </p:sp>
      <p:sp>
        <p:nvSpPr>
          <p:cNvPr id="3" name="Subtitle 2"/>
          <p:cNvSpPr>
            <a:spLocks noGrp="1"/>
          </p:cNvSpPr>
          <p:nvPr>
            <p:ph type="subTitle" idx="1"/>
          </p:nvPr>
        </p:nvSpPr>
        <p:spPr/>
        <p:txBody>
          <a:bodyPr/>
          <a:lstStyle/>
          <a:p>
            <a:r>
              <a:rPr lang="en-US" dirty="0"/>
              <a:t>Best Practices for Data Scientists</a:t>
            </a:r>
          </a:p>
        </p:txBody>
      </p:sp>
      <p:sp>
        <p:nvSpPr>
          <p:cNvPr id="7" name="Text Placeholder 6"/>
          <p:cNvSpPr>
            <a:spLocks noGrp="1"/>
          </p:cNvSpPr>
          <p:nvPr>
            <p:ph type="body" sz="quarter" idx="13"/>
          </p:nvPr>
        </p:nvSpPr>
        <p:spPr/>
        <p:txBody>
          <a:bodyPr/>
          <a:lstStyle/>
          <a:p>
            <a:r>
              <a:rPr lang="en-US" dirty="0"/>
              <a:t>Dr. Péter Molnár</a:t>
            </a:r>
          </a:p>
          <a:p>
            <a:r>
              <a:rPr lang="en-US" dirty="0"/>
              <a:t>June 25, 2021</a:t>
            </a:r>
          </a:p>
        </p:txBody>
      </p:sp>
    </p:spTree>
    <p:extLst>
      <p:ext uri="{BB962C8B-B14F-4D97-AF65-F5344CB8AC3E}">
        <p14:creationId xmlns:p14="http://schemas.microsoft.com/office/powerpoint/2010/main" val="1093558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70AF-DDEC-2B4B-8598-EB97D9B0D02B}"/>
              </a:ext>
            </a:extLst>
          </p:cNvPr>
          <p:cNvSpPr>
            <a:spLocks noGrp="1"/>
          </p:cNvSpPr>
          <p:nvPr>
            <p:ph type="title"/>
          </p:nvPr>
        </p:nvSpPr>
        <p:spPr/>
        <p:txBody>
          <a:bodyPr/>
          <a:lstStyle/>
          <a:p>
            <a:r>
              <a:rPr lang="en-US" dirty="0"/>
              <a:t>Working with Tabular “Structured” Data</a:t>
            </a:r>
          </a:p>
        </p:txBody>
      </p:sp>
      <p:sp>
        <p:nvSpPr>
          <p:cNvPr id="3" name="Content Placeholder 2">
            <a:extLst>
              <a:ext uri="{FF2B5EF4-FFF2-40B4-BE49-F238E27FC236}">
                <a16:creationId xmlns:a16="http://schemas.microsoft.com/office/drawing/2014/main" id="{E4BC29FC-9A1A-DB49-A693-9B526457964B}"/>
              </a:ext>
            </a:extLst>
          </p:cNvPr>
          <p:cNvSpPr>
            <a:spLocks noGrp="1"/>
          </p:cNvSpPr>
          <p:nvPr>
            <p:ph idx="1"/>
          </p:nvPr>
        </p:nvSpPr>
        <p:spPr>
          <a:xfrm>
            <a:off x="414389" y="1770396"/>
            <a:ext cx="3623355" cy="4173203"/>
          </a:xfrm>
          <a:ln w="12700">
            <a:noFill/>
          </a:ln>
        </p:spPr>
        <p:txBody>
          <a:bodyPr/>
          <a:lstStyle/>
          <a:p>
            <a:pPr>
              <a:spcBef>
                <a:spcPts val="400"/>
              </a:spcBef>
              <a:spcAft>
                <a:spcPts val="1000"/>
              </a:spcAft>
            </a:pPr>
            <a:r>
              <a:rPr lang="en-US" dirty="0"/>
              <a:t>Python Pandas</a:t>
            </a:r>
          </a:p>
          <a:p>
            <a:r>
              <a:rPr lang="en-US" sz="1600" b="0" dirty="0"/>
              <a:t>Open source, BSD-licensed library providing high-performance, easy-to-use data structures and data analysis tools for the Python programming language</a:t>
            </a:r>
          </a:p>
          <a:p>
            <a:r>
              <a:rPr lang="en-US" sz="1600" b="0" dirty="0"/>
              <a:t>Data structure for representation of </a:t>
            </a:r>
            <a:r>
              <a:rPr lang="en-US" sz="1600" dirty="0"/>
              <a:t>tables</a:t>
            </a:r>
            <a:r>
              <a:rPr lang="en-US" sz="1600" b="0" dirty="0"/>
              <a:t> and </a:t>
            </a:r>
            <a:r>
              <a:rPr lang="en-US" sz="1600" dirty="0"/>
              <a:t>series</a:t>
            </a:r>
            <a:r>
              <a:rPr lang="en-US" sz="1600" b="0" dirty="0"/>
              <a:t> (columns)</a:t>
            </a:r>
          </a:p>
          <a:p>
            <a:r>
              <a:rPr lang="en-US" sz="1600" b="0" dirty="0"/>
              <a:t>In memory: all data is loaded in the computer memory, table structure and table entries can be changed</a:t>
            </a:r>
          </a:p>
          <a:p>
            <a:pPr>
              <a:spcBef>
                <a:spcPts val="400"/>
              </a:spcBef>
            </a:pPr>
            <a:r>
              <a:rPr lang="en-US" sz="1600" b="0" dirty="0"/>
              <a:t> </a:t>
            </a:r>
          </a:p>
        </p:txBody>
      </p:sp>
      <p:sp>
        <p:nvSpPr>
          <p:cNvPr id="4" name="Content Placeholder 2">
            <a:extLst>
              <a:ext uri="{FF2B5EF4-FFF2-40B4-BE49-F238E27FC236}">
                <a16:creationId xmlns:a16="http://schemas.microsoft.com/office/drawing/2014/main" id="{5F5F9154-FE14-6149-A5EA-4C8E2720D368}"/>
              </a:ext>
            </a:extLst>
          </p:cNvPr>
          <p:cNvSpPr txBox="1">
            <a:spLocks/>
          </p:cNvSpPr>
          <p:nvPr/>
        </p:nvSpPr>
        <p:spPr>
          <a:xfrm>
            <a:off x="4315573" y="1770396"/>
            <a:ext cx="3623355" cy="4173203"/>
          </a:xfrm>
          <a:prstGeom prst="rect">
            <a:avLst/>
          </a:prstGeom>
          <a:ln w="1270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1000"/>
              </a:spcAft>
            </a:pPr>
            <a:r>
              <a:rPr lang="en-US" dirty="0"/>
              <a:t>SQL</a:t>
            </a:r>
          </a:p>
          <a:p>
            <a:pPr>
              <a:spcBef>
                <a:spcPts val="400"/>
              </a:spcBef>
            </a:pPr>
            <a:r>
              <a:rPr lang="en-US" sz="1600" b="0" dirty="0"/>
              <a:t>The Structured Query Language (SQL) appeared around 1974 to be used with Relational Database Management Systems (RBDMS)</a:t>
            </a:r>
          </a:p>
          <a:p>
            <a:pPr>
              <a:spcBef>
                <a:spcPts val="400"/>
              </a:spcBef>
            </a:pPr>
            <a:r>
              <a:rPr lang="en-US" sz="1600" b="0" dirty="0"/>
              <a:t> </a:t>
            </a:r>
          </a:p>
        </p:txBody>
      </p:sp>
      <p:sp>
        <p:nvSpPr>
          <p:cNvPr id="5" name="Content Placeholder 2">
            <a:extLst>
              <a:ext uri="{FF2B5EF4-FFF2-40B4-BE49-F238E27FC236}">
                <a16:creationId xmlns:a16="http://schemas.microsoft.com/office/drawing/2014/main" id="{1125AB37-5BBC-7340-A3F4-E6E0812A9D33}"/>
              </a:ext>
            </a:extLst>
          </p:cNvPr>
          <p:cNvSpPr txBox="1">
            <a:spLocks/>
          </p:cNvSpPr>
          <p:nvPr/>
        </p:nvSpPr>
        <p:spPr>
          <a:xfrm>
            <a:off x="8216758" y="1770396"/>
            <a:ext cx="3623355" cy="4173203"/>
          </a:xfrm>
          <a:prstGeom prst="rect">
            <a:avLst/>
          </a:prstGeom>
          <a:ln w="1270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1000"/>
              </a:spcAft>
            </a:pPr>
            <a:r>
              <a:rPr lang="en-US" dirty="0"/>
              <a:t>Apache Spark</a:t>
            </a:r>
          </a:p>
          <a:p>
            <a:r>
              <a:rPr lang="en-US" sz="1600" b="0" dirty="0"/>
              <a:t>Apache Spark achieves high performance for both batch and streaming data</a:t>
            </a:r>
          </a:p>
          <a:p>
            <a:r>
              <a:rPr lang="en-US" sz="1600" b="0" dirty="0"/>
              <a:t>Lazy evaluation: operations are only executed when required, define transformations for all records, evaluate when needed</a:t>
            </a:r>
          </a:p>
          <a:p>
            <a:r>
              <a:rPr lang="en-US" sz="1600" b="0" dirty="0"/>
              <a:t>Combine external distributed storage and in-memory processing</a:t>
            </a:r>
          </a:p>
          <a:p>
            <a:pPr>
              <a:spcBef>
                <a:spcPts val="400"/>
              </a:spcBef>
            </a:pPr>
            <a:r>
              <a:rPr lang="en-US" sz="1600" b="0" dirty="0"/>
              <a:t> </a:t>
            </a:r>
          </a:p>
        </p:txBody>
      </p:sp>
    </p:spTree>
    <p:extLst>
      <p:ext uri="{BB962C8B-B14F-4D97-AF65-F5344CB8AC3E}">
        <p14:creationId xmlns:p14="http://schemas.microsoft.com/office/powerpoint/2010/main" val="277860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D211-5AB2-BE43-8395-7F3FC014CEB2}"/>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07E4DC0F-EC7D-C04A-A5B6-6471059EE051}"/>
              </a:ext>
            </a:extLst>
          </p:cNvPr>
          <p:cNvSpPr>
            <a:spLocks noGrp="1"/>
          </p:cNvSpPr>
          <p:nvPr>
            <p:ph idx="1"/>
          </p:nvPr>
        </p:nvSpPr>
        <p:spPr/>
        <p:txBody>
          <a:bodyPr/>
          <a:lstStyle/>
          <a:p>
            <a:r>
              <a:rPr lang="en-US" sz="1600" b="0" dirty="0"/>
              <a:t>Open source, BSD-licensed library providing high-performance, easy-to-use data structures and data analysis tools for the Python programming language</a:t>
            </a:r>
          </a:p>
          <a:p>
            <a:r>
              <a:rPr lang="en-US" sz="1600" b="0" dirty="0"/>
              <a:t>Data structure for representation of </a:t>
            </a:r>
            <a:r>
              <a:rPr lang="en-US" sz="1600" dirty="0"/>
              <a:t>tables</a:t>
            </a:r>
            <a:r>
              <a:rPr lang="en-US" sz="1600" b="0" dirty="0"/>
              <a:t> and </a:t>
            </a:r>
            <a:r>
              <a:rPr lang="en-US" sz="1600" dirty="0"/>
              <a:t>series</a:t>
            </a:r>
            <a:r>
              <a:rPr lang="en-US" sz="1600" b="0" dirty="0"/>
              <a:t> (columns)</a:t>
            </a:r>
          </a:p>
          <a:p>
            <a:r>
              <a:rPr lang="en-US" sz="1600" b="0" dirty="0"/>
              <a:t>In memory: all data is loaded in the computer memory, table structure and table entries can be changed</a:t>
            </a:r>
          </a:p>
          <a:p>
            <a:r>
              <a:rPr lang="en-US" sz="1600" dirty="0"/>
              <a:t>Benefits</a:t>
            </a:r>
            <a:r>
              <a:rPr lang="en-US" sz="1600" b="0" dirty="0"/>
              <a:t>:</a:t>
            </a:r>
          </a:p>
          <a:p>
            <a:pPr marL="457200" indent="-457200">
              <a:spcBef>
                <a:spcPts val="400"/>
              </a:spcBef>
              <a:buFont typeface="Arial" panose="020B0604020202020204" pitchFamily="34" charset="0"/>
              <a:buChar char="•"/>
            </a:pPr>
            <a:r>
              <a:rPr lang="en-US" sz="1600" b="0" dirty="0"/>
              <a:t>Fast processing</a:t>
            </a:r>
          </a:p>
          <a:p>
            <a:r>
              <a:rPr lang="en-US" sz="1600" dirty="0"/>
              <a:t>Limits</a:t>
            </a:r>
            <a:r>
              <a:rPr lang="en-US" sz="1600" b="0" dirty="0"/>
              <a:t>:</a:t>
            </a:r>
          </a:p>
          <a:p>
            <a:pPr marL="457200" indent="-457200">
              <a:spcBef>
                <a:spcPts val="400"/>
              </a:spcBef>
              <a:buFont typeface="Arial" panose="020B0604020202020204" pitchFamily="34" charset="0"/>
              <a:buChar char="•"/>
            </a:pPr>
            <a:r>
              <a:rPr lang="en-US" sz="1600" b="0" dirty="0"/>
              <a:t>Size of data is limited by computer memory</a:t>
            </a:r>
          </a:p>
          <a:p>
            <a:pPr marL="457200" indent="-457200">
              <a:spcBef>
                <a:spcPts val="400"/>
              </a:spcBef>
              <a:buFont typeface="Arial" panose="020B0604020202020204" pitchFamily="34" charset="0"/>
              <a:buChar char="•"/>
            </a:pPr>
            <a:endParaRPr lang="en-US" sz="1600" b="0" dirty="0"/>
          </a:p>
          <a:p>
            <a:pPr>
              <a:spcBef>
                <a:spcPts val="400"/>
              </a:spcBef>
            </a:pPr>
            <a:r>
              <a:rPr lang="en-US" sz="1600" b="0" dirty="0">
                <a:hlinkClick r:id="rId2"/>
              </a:rPr>
              <a:t>https://pandas.pydata.org/docs/</a:t>
            </a:r>
            <a:r>
              <a:rPr lang="en-US" sz="1600" b="0" dirty="0"/>
              <a:t> </a:t>
            </a:r>
          </a:p>
        </p:txBody>
      </p:sp>
    </p:spTree>
    <p:extLst>
      <p:ext uri="{BB962C8B-B14F-4D97-AF65-F5344CB8AC3E}">
        <p14:creationId xmlns:p14="http://schemas.microsoft.com/office/powerpoint/2010/main" val="3112823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FB53-FE68-CF40-BE39-CC60BC2DB7E4}"/>
              </a:ext>
            </a:extLst>
          </p:cNvPr>
          <p:cNvSpPr>
            <a:spLocks noGrp="1"/>
          </p:cNvSpPr>
          <p:nvPr>
            <p:ph type="title"/>
          </p:nvPr>
        </p:nvSpPr>
        <p:spPr/>
        <p:txBody>
          <a:bodyPr/>
          <a:lstStyle/>
          <a:p>
            <a:r>
              <a:rPr lang="en-US" dirty="0"/>
              <a:t>SQL</a:t>
            </a:r>
          </a:p>
        </p:txBody>
      </p:sp>
      <p:pic>
        <p:nvPicPr>
          <p:cNvPr id="4" name="Content Placeholder 3">
            <a:extLst>
              <a:ext uri="{FF2B5EF4-FFF2-40B4-BE49-F238E27FC236}">
                <a16:creationId xmlns:a16="http://schemas.microsoft.com/office/drawing/2014/main" id="{B358AF37-BD7C-8F46-BF9B-03768014DE72}"/>
              </a:ext>
            </a:extLst>
          </p:cNvPr>
          <p:cNvPicPr>
            <a:picLocks noGrp="1" noChangeAspect="1"/>
          </p:cNvPicPr>
          <p:nvPr>
            <p:ph idx="1"/>
          </p:nvPr>
        </p:nvPicPr>
        <p:blipFill>
          <a:blip r:embed="rId2"/>
          <a:stretch>
            <a:fillRect/>
          </a:stretch>
        </p:blipFill>
        <p:spPr>
          <a:xfrm>
            <a:off x="7479587" y="3767620"/>
            <a:ext cx="4331413" cy="2165707"/>
          </a:xfrm>
        </p:spPr>
      </p:pic>
      <p:sp>
        <p:nvSpPr>
          <p:cNvPr id="5" name="TextBox 4">
            <a:extLst>
              <a:ext uri="{FF2B5EF4-FFF2-40B4-BE49-F238E27FC236}">
                <a16:creationId xmlns:a16="http://schemas.microsoft.com/office/drawing/2014/main" id="{FED14788-9033-1B47-8BE2-052714FC54ED}"/>
              </a:ext>
            </a:extLst>
          </p:cNvPr>
          <p:cNvSpPr txBox="1"/>
          <p:nvPr/>
        </p:nvSpPr>
        <p:spPr>
          <a:xfrm>
            <a:off x="357673" y="1790700"/>
            <a:ext cx="8651802" cy="2862322"/>
          </a:xfrm>
          <a:prstGeom prst="rect">
            <a:avLst/>
          </a:prstGeom>
          <a:noFill/>
        </p:spPr>
        <p:txBody>
          <a:bodyPr wrap="square" rtlCol="0">
            <a:spAutoFit/>
          </a:bodyPr>
          <a:lstStyle/>
          <a:p>
            <a:pPr algn="l"/>
            <a:r>
              <a:rPr lang="en-US" dirty="0">
                <a:solidFill>
                  <a:srgbClr val="C00000"/>
                </a:solidFill>
                <a:latin typeface="Courier New" panose="02070309020205020404" pitchFamily="49" charset="0"/>
                <a:cs typeface="Courier New" panose="02070309020205020404" pitchFamily="49" charset="0"/>
              </a:rPr>
              <a:t>5)</a:t>
            </a:r>
            <a:r>
              <a:rPr lang="en-US" b="1" dirty="0">
                <a:latin typeface="Courier New" panose="02070309020205020404" pitchFamily="49" charset="0"/>
                <a:cs typeface="Courier New" panose="02070309020205020404" pitchFamily="49" charset="0"/>
              </a:rPr>
              <a:t> SELECT</a:t>
            </a:r>
            <a:r>
              <a:rPr lang="en-US" dirty="0">
                <a:latin typeface="Courier New" panose="02070309020205020404" pitchFamily="49" charset="0"/>
                <a:cs typeface="Courier New" panose="02070309020205020404" pitchFamily="49" charset="0"/>
              </a:rPr>
              <a:t> CONCAT(country, site) AS location, </a:t>
            </a:r>
          </a:p>
          <a:p>
            <a:pPr algn="l"/>
            <a:r>
              <a:rPr lang="en-US" dirty="0">
                <a:latin typeface="Courier New" panose="02070309020205020404" pitchFamily="49" charset="0"/>
                <a:cs typeface="Courier New" panose="02070309020205020404" pitchFamily="49" charset="0"/>
              </a:rPr>
              <a:t>	DATEPART(YEAR, </a:t>
            </a:r>
            <a:r>
              <a:rPr lang="en-US" dirty="0" err="1">
                <a:latin typeface="Courier New" panose="02070309020205020404" pitchFamily="49" charset="0"/>
                <a:cs typeface="Courier New" panose="02070309020205020404" pitchFamily="49" charset="0"/>
              </a:rPr>
              <a:t>sales_date</a:t>
            </a:r>
            <a:r>
              <a:rPr lang="en-US" dirty="0">
                <a:latin typeface="Courier New" panose="02070309020205020404" pitchFamily="49" charset="0"/>
                <a:cs typeface="Courier New" panose="02070309020205020404" pitchFamily="49" charset="0"/>
              </a:rPr>
              <a:t>) AS </a:t>
            </a:r>
            <a:r>
              <a:rPr lang="en-US" dirty="0" err="1">
                <a:latin typeface="Courier New" panose="02070309020205020404" pitchFamily="49" charset="0"/>
                <a:cs typeface="Courier New" panose="02070309020205020404" pitchFamily="49" charset="0"/>
              </a:rPr>
              <a:t>yr</a:t>
            </a:r>
            <a:r>
              <a:rPr lang="en-US" dirty="0">
                <a:latin typeface="Courier New" panose="02070309020205020404" pitchFamily="49" charset="0"/>
                <a:cs typeface="Courier New" panose="02070309020205020404" pitchFamily="49" charset="0"/>
              </a:rPr>
              <a:t>, </a:t>
            </a:r>
          </a:p>
          <a:p>
            <a:pPr algn="l"/>
            <a:r>
              <a:rPr lang="en-US" dirty="0">
                <a:latin typeface="Courier New" panose="02070309020205020404" pitchFamily="49" charset="0"/>
                <a:cs typeface="Courier New" panose="02070309020205020404" pitchFamily="49" charset="0"/>
              </a:rPr>
              <a:t>	SUM(</a:t>
            </a:r>
            <a:r>
              <a:rPr lang="en-US" dirty="0" err="1">
                <a:latin typeface="Courier New" panose="02070309020205020404" pitchFamily="49" charset="0"/>
                <a:cs typeface="Courier New" panose="02070309020205020404" pitchFamily="49" charset="0"/>
              </a:rPr>
              <a:t>sales_qty</a:t>
            </a:r>
            <a:r>
              <a:rPr lang="en-US" dirty="0">
                <a:latin typeface="Courier New" panose="02070309020205020404" pitchFamily="49" charset="0"/>
                <a:cs typeface="Courier New" panose="02070309020205020404" pitchFamily="49" charset="0"/>
              </a:rPr>
              <a:t>) AS </a:t>
            </a:r>
            <a:r>
              <a:rPr lang="en-US" dirty="0" err="1">
                <a:latin typeface="Courier New" panose="02070309020205020404" pitchFamily="49" charset="0"/>
                <a:cs typeface="Courier New" panose="02070309020205020404" pitchFamily="49" charset="0"/>
              </a:rPr>
              <a:t>total_sales</a:t>
            </a:r>
            <a:endParaRPr lang="en-US" dirty="0">
              <a:latin typeface="Courier New" panose="02070309020205020404" pitchFamily="49" charset="0"/>
              <a:cs typeface="Courier New" panose="02070309020205020404" pitchFamily="49" charset="0"/>
            </a:endParaRPr>
          </a:p>
          <a:p>
            <a:pPr algn="l"/>
            <a:r>
              <a:rPr lang="en-US" dirty="0">
                <a:solidFill>
                  <a:srgbClr val="C00000"/>
                </a:solidFill>
                <a:latin typeface="Courier New" panose="02070309020205020404" pitchFamily="49" charset="0"/>
                <a:cs typeface="Courier New" panose="02070309020205020404" pitchFamily="49" charset="0"/>
              </a:rPr>
              <a:t>1) </a:t>
            </a:r>
            <a:r>
              <a:rPr lang="en-US" b="1" dirty="0">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company_sales</a:t>
            </a:r>
            <a:endParaRPr lang="en-US" dirty="0">
              <a:latin typeface="Courier New" panose="02070309020205020404" pitchFamily="49" charset="0"/>
              <a:cs typeface="Courier New" panose="02070309020205020404" pitchFamily="49" charset="0"/>
            </a:endParaRPr>
          </a:p>
          <a:p>
            <a:pPr algn="l"/>
            <a:r>
              <a:rPr lang="en-US" dirty="0">
                <a:solidFill>
                  <a:srgbClr val="C00000"/>
                </a:solidFill>
                <a:latin typeface="Courier New" panose="02070309020205020404" pitchFamily="49" charset="0"/>
                <a:cs typeface="Courier New" panose="02070309020205020404" pitchFamily="49" charset="0"/>
              </a:rPr>
              <a:t>2) </a:t>
            </a:r>
            <a:r>
              <a:rPr lang="en-US" b="1" dirty="0">
                <a:latin typeface="Courier New" panose="02070309020205020404" pitchFamily="49" charset="0"/>
                <a:cs typeface="Courier New" panose="02070309020205020404" pitchFamily="49" charset="0"/>
              </a:rPr>
              <a:t>WHERE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sales_status</a:t>
            </a:r>
            <a:r>
              <a:rPr lang="en-US" dirty="0">
                <a:latin typeface="Courier New" panose="02070309020205020404" pitchFamily="49" charset="0"/>
                <a:cs typeface="Courier New" panose="02070309020205020404" pitchFamily="49" charset="0"/>
              </a:rPr>
              <a:t> = ’completed’</a:t>
            </a:r>
          </a:p>
          <a:p>
            <a:r>
              <a:rPr lang="en-US" dirty="0">
                <a:solidFill>
                  <a:srgbClr val="C00000"/>
                </a:solidFill>
                <a:latin typeface="Courier New" panose="02070309020205020404" pitchFamily="49" charset="0"/>
                <a:cs typeface="Courier New" panose="02070309020205020404" pitchFamily="49" charset="0"/>
              </a:rPr>
              <a:t>3) </a:t>
            </a:r>
            <a:r>
              <a:rPr lang="en-US" b="1" dirty="0">
                <a:latin typeface="Courier New" panose="02070309020205020404" pitchFamily="49" charset="0"/>
                <a:cs typeface="Courier New" panose="02070309020205020404" pitchFamily="49" charset="0"/>
              </a:rPr>
              <a:t>GROUP</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BY</a:t>
            </a:r>
            <a:r>
              <a:rPr lang="en-US" dirty="0">
                <a:latin typeface="Courier New" panose="02070309020205020404" pitchFamily="49" charset="0"/>
                <a:cs typeface="Courier New" panose="02070309020205020404" pitchFamily="49" charset="0"/>
              </a:rPr>
              <a:t> CONCAT(country, site), DATEPART(YEAR, </a:t>
            </a:r>
            <a:r>
              <a:rPr lang="en-US" dirty="0" err="1">
                <a:latin typeface="Courier New" panose="02070309020205020404" pitchFamily="49" charset="0"/>
                <a:cs typeface="Courier New" panose="02070309020205020404" pitchFamily="49" charset="0"/>
              </a:rPr>
              <a:t>sales_date</a:t>
            </a:r>
            <a:r>
              <a:rPr lang="en-US" dirty="0">
                <a:latin typeface="Courier New" panose="02070309020205020404" pitchFamily="49" charset="0"/>
                <a:cs typeface="Courier New" panose="02070309020205020404" pitchFamily="49" charset="0"/>
              </a:rPr>
              <a:t>)</a:t>
            </a:r>
          </a:p>
          <a:p>
            <a:r>
              <a:rPr lang="en-US" dirty="0">
                <a:solidFill>
                  <a:srgbClr val="C00000"/>
                </a:solidFill>
                <a:latin typeface="Courier New" panose="02070309020205020404" pitchFamily="49" charset="0"/>
                <a:cs typeface="Courier New" panose="02070309020205020404" pitchFamily="49" charset="0"/>
              </a:rPr>
              <a:t>4) </a:t>
            </a:r>
            <a:r>
              <a:rPr lang="en-US" b="1" dirty="0">
                <a:latin typeface="Courier New" panose="02070309020205020404" pitchFamily="49" charset="0"/>
                <a:cs typeface="Courier New" panose="02070309020205020404" pitchFamily="49" charset="0"/>
              </a:rPr>
              <a:t>HAVING</a:t>
            </a:r>
            <a:r>
              <a:rPr lang="en-US" dirty="0">
                <a:latin typeface="Courier New" panose="02070309020205020404" pitchFamily="49" charset="0"/>
                <a:cs typeface="Courier New" panose="02070309020205020404" pitchFamily="49" charset="0"/>
              </a:rPr>
              <a:t> COUNT(</a:t>
            </a:r>
            <a:r>
              <a:rPr lang="en-US" dirty="0" err="1">
                <a:latin typeface="Courier New" panose="02070309020205020404" pitchFamily="49" charset="0"/>
                <a:cs typeface="Courier New" panose="02070309020205020404" pitchFamily="49" charset="0"/>
              </a:rPr>
              <a:t>total_sales</a:t>
            </a:r>
            <a:r>
              <a:rPr lang="en-US" dirty="0">
                <a:latin typeface="Courier New" panose="02070309020205020404" pitchFamily="49" charset="0"/>
                <a:cs typeface="Courier New" panose="02070309020205020404" pitchFamily="49" charset="0"/>
              </a:rPr>
              <a:t>) &gt;= 10</a:t>
            </a:r>
          </a:p>
          <a:p>
            <a:r>
              <a:rPr lang="en-US" dirty="0">
                <a:solidFill>
                  <a:srgbClr val="C00000"/>
                </a:solidFill>
                <a:latin typeface="Courier New" panose="02070309020205020404" pitchFamily="49" charset="0"/>
                <a:cs typeface="Courier New" panose="02070309020205020404" pitchFamily="49" charset="0"/>
              </a:rPr>
              <a:t>6) </a:t>
            </a:r>
            <a:r>
              <a:rPr lang="en-US" b="1" dirty="0">
                <a:latin typeface="Courier New" panose="02070309020205020404" pitchFamily="49" charset="0"/>
                <a:cs typeface="Courier New" panose="02070309020205020404" pitchFamily="49" charset="0"/>
              </a:rPr>
              <a:t>ORDER</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BY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total_sales</a:t>
            </a:r>
            <a:endParaRPr lang="en-US" dirty="0">
              <a:latin typeface="Courier New" panose="02070309020205020404" pitchFamily="49" charset="0"/>
              <a:cs typeface="Courier New" panose="02070309020205020404" pitchFamily="49" charset="0"/>
            </a:endParaRPr>
          </a:p>
          <a:p>
            <a:r>
              <a:rPr lang="en-US" dirty="0">
                <a:solidFill>
                  <a:srgbClr val="C00000"/>
                </a:solidFill>
                <a:latin typeface="Courier New" panose="02070309020205020404" pitchFamily="49" charset="0"/>
                <a:cs typeface="Courier New" panose="02070309020205020404" pitchFamily="49" charset="0"/>
              </a:rPr>
              <a:t>7) </a:t>
            </a:r>
            <a:r>
              <a:rPr lang="en-US" b="1" dirty="0">
                <a:latin typeface="Courier New" panose="02070309020205020404" pitchFamily="49" charset="0"/>
                <a:cs typeface="Courier New" panose="02070309020205020404" pitchFamily="49" charset="0"/>
              </a:rPr>
              <a:t>LIMIT</a:t>
            </a:r>
            <a:r>
              <a:rPr lang="en-US" dirty="0">
                <a:latin typeface="Courier New" panose="02070309020205020404" pitchFamily="49" charset="0"/>
                <a:cs typeface="Courier New" panose="02070309020205020404" pitchFamily="49" charset="0"/>
              </a:rPr>
              <a:t> 100</a:t>
            </a:r>
          </a:p>
          <a:p>
            <a:endParaRPr lang="en-US" dirty="0">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A681CC95-CCB4-F14D-BC9F-44C649DF0469}"/>
              </a:ext>
            </a:extLst>
          </p:cNvPr>
          <p:cNvSpPr/>
          <p:nvPr/>
        </p:nvSpPr>
        <p:spPr>
          <a:xfrm>
            <a:off x="1726059" y="4850473"/>
            <a:ext cx="3678148" cy="16952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as much workload as possible to the SQL server…</a:t>
            </a:r>
          </a:p>
        </p:txBody>
      </p:sp>
    </p:spTree>
    <p:extLst>
      <p:ext uri="{BB962C8B-B14F-4D97-AF65-F5344CB8AC3E}">
        <p14:creationId xmlns:p14="http://schemas.microsoft.com/office/powerpoint/2010/main" val="2250232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A8D8-A0A8-6B4F-AAE8-7B2F1D0B679A}"/>
              </a:ext>
            </a:extLst>
          </p:cNvPr>
          <p:cNvSpPr>
            <a:spLocks noGrp="1"/>
          </p:cNvSpPr>
          <p:nvPr>
            <p:ph type="title"/>
          </p:nvPr>
        </p:nvSpPr>
        <p:spPr/>
        <p:txBody>
          <a:bodyPr/>
          <a:lstStyle/>
          <a:p>
            <a:r>
              <a:rPr lang="en-US" dirty="0"/>
              <a:t>Apache Spark</a:t>
            </a:r>
          </a:p>
        </p:txBody>
      </p:sp>
      <p:sp>
        <p:nvSpPr>
          <p:cNvPr id="3" name="Content Placeholder 2">
            <a:extLst>
              <a:ext uri="{FF2B5EF4-FFF2-40B4-BE49-F238E27FC236}">
                <a16:creationId xmlns:a16="http://schemas.microsoft.com/office/drawing/2014/main" id="{02F323E7-6297-ED4B-B9D7-47200A20EAEB}"/>
              </a:ext>
            </a:extLst>
          </p:cNvPr>
          <p:cNvSpPr>
            <a:spLocks noGrp="1"/>
          </p:cNvSpPr>
          <p:nvPr>
            <p:ph idx="1"/>
          </p:nvPr>
        </p:nvSpPr>
        <p:spPr/>
        <p:txBody>
          <a:bodyPr/>
          <a:lstStyle/>
          <a:p>
            <a:r>
              <a:rPr lang="en-US" sz="1600" b="0" dirty="0"/>
              <a:t>Apache Spark achieves high performance for both batch and streaming data, using a state-of-the-art DAG scheduler, a query optimizer, and a physical execution engine</a:t>
            </a:r>
          </a:p>
          <a:p>
            <a:r>
              <a:rPr lang="en-US" sz="1600" b="0" dirty="0"/>
              <a:t>Data structure for representation of </a:t>
            </a:r>
            <a:r>
              <a:rPr lang="en-US" sz="1600" dirty="0"/>
              <a:t>tables</a:t>
            </a:r>
            <a:r>
              <a:rPr lang="en-US" sz="1600" b="0" dirty="0"/>
              <a:t> and </a:t>
            </a:r>
            <a:r>
              <a:rPr lang="en-US" sz="1600" dirty="0"/>
              <a:t>rows</a:t>
            </a:r>
          </a:p>
          <a:p>
            <a:r>
              <a:rPr lang="en-US" sz="1600" b="0" dirty="0"/>
              <a:t>Lazy evaluation: operations are only executed when required, define transformations for all records, evaluate when needed</a:t>
            </a:r>
          </a:p>
          <a:p>
            <a:r>
              <a:rPr lang="en-US" sz="1600" b="0" dirty="0"/>
              <a:t>Combine external distributed storage and in-memory processing</a:t>
            </a:r>
          </a:p>
          <a:p>
            <a:r>
              <a:rPr lang="en-US" sz="1600" dirty="0"/>
              <a:t>Benefits</a:t>
            </a:r>
            <a:r>
              <a:rPr lang="en-US" sz="1600" b="0" dirty="0"/>
              <a:t>:</a:t>
            </a:r>
          </a:p>
          <a:p>
            <a:pPr marL="457200" indent="-457200">
              <a:spcBef>
                <a:spcPts val="400"/>
              </a:spcBef>
              <a:buFont typeface="Arial" panose="020B0604020202020204" pitchFamily="34" charset="0"/>
              <a:buChar char="•"/>
            </a:pPr>
            <a:r>
              <a:rPr lang="en-US" sz="1600" b="0" dirty="0"/>
              <a:t>Runs locally and on large cluster, same code to scale up</a:t>
            </a:r>
          </a:p>
          <a:p>
            <a:pPr marL="457200" indent="-457200">
              <a:spcBef>
                <a:spcPts val="400"/>
              </a:spcBef>
              <a:buFont typeface="Arial" panose="020B0604020202020204" pitchFamily="34" charset="0"/>
              <a:buChar char="•"/>
            </a:pPr>
            <a:r>
              <a:rPr lang="en-US" sz="1600" b="0" dirty="0"/>
              <a:t>Parallel processing, fast and scalable</a:t>
            </a:r>
          </a:p>
          <a:p>
            <a:r>
              <a:rPr lang="en-US" sz="1600" dirty="0"/>
              <a:t>Challenges</a:t>
            </a:r>
            <a:r>
              <a:rPr lang="en-US" sz="1600" b="0" dirty="0"/>
              <a:t>:</a:t>
            </a:r>
          </a:p>
          <a:p>
            <a:pPr marL="457200" indent="-457200">
              <a:spcBef>
                <a:spcPts val="400"/>
              </a:spcBef>
              <a:buFont typeface="Arial" panose="020B0604020202020204" pitchFamily="34" charset="0"/>
              <a:buChar char="•"/>
            </a:pPr>
            <a:r>
              <a:rPr lang="en-US" sz="1600" b="0" dirty="0"/>
              <a:t>Additional step for software installation required</a:t>
            </a:r>
          </a:p>
          <a:p>
            <a:r>
              <a:rPr lang="en-US" sz="1600" b="0" dirty="0">
                <a:hlinkClick r:id="rId2"/>
              </a:rPr>
              <a:t>https://spark.apache.org/docs/latest/</a:t>
            </a:r>
            <a:r>
              <a:rPr lang="en-US" sz="1600" b="0" dirty="0"/>
              <a:t> </a:t>
            </a:r>
          </a:p>
        </p:txBody>
      </p:sp>
    </p:spTree>
    <p:extLst>
      <p:ext uri="{BB962C8B-B14F-4D97-AF65-F5344CB8AC3E}">
        <p14:creationId xmlns:p14="http://schemas.microsoft.com/office/powerpoint/2010/main" val="2802190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1F592-DDC4-454A-AE1E-D8865511C950}"/>
              </a:ext>
            </a:extLst>
          </p:cNvPr>
          <p:cNvSpPr>
            <a:spLocks noGrp="1"/>
          </p:cNvSpPr>
          <p:nvPr>
            <p:ph type="title"/>
          </p:nvPr>
        </p:nvSpPr>
        <p:spPr/>
        <p:txBody>
          <a:bodyPr/>
          <a:lstStyle/>
          <a:p>
            <a:r>
              <a:rPr lang="en-US" dirty="0"/>
              <a:t>Pandas map() and apply()</a:t>
            </a:r>
          </a:p>
        </p:txBody>
      </p:sp>
      <p:pic>
        <p:nvPicPr>
          <p:cNvPr id="7" name="Picture 6" descr="Text, letter&#10;&#10;Description automatically generated">
            <a:extLst>
              <a:ext uri="{FF2B5EF4-FFF2-40B4-BE49-F238E27FC236}">
                <a16:creationId xmlns:a16="http://schemas.microsoft.com/office/drawing/2014/main" id="{836C7DB4-25A9-AD4F-A16F-DCE170A44B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21096" y="2095500"/>
            <a:ext cx="5597812" cy="3869870"/>
          </a:xfrm>
          <a:prstGeom prst="rect">
            <a:avLst/>
          </a:prstGeom>
        </p:spPr>
      </p:pic>
      <p:pic>
        <p:nvPicPr>
          <p:cNvPr id="9" name="Picture 8" descr="Text, letter&#10;&#10;Description automatically generated">
            <a:extLst>
              <a:ext uri="{FF2B5EF4-FFF2-40B4-BE49-F238E27FC236}">
                <a16:creationId xmlns:a16="http://schemas.microsoft.com/office/drawing/2014/main" id="{47702F53-0E88-9743-946E-F2D501EFFA8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1" y="1790699"/>
            <a:ext cx="5689905" cy="3869871"/>
          </a:xfrm>
          <a:prstGeom prst="rect">
            <a:avLst/>
          </a:prstGeom>
        </p:spPr>
      </p:pic>
    </p:spTree>
    <p:extLst>
      <p:ext uri="{BB962C8B-B14F-4D97-AF65-F5344CB8AC3E}">
        <p14:creationId xmlns:p14="http://schemas.microsoft.com/office/powerpoint/2010/main" val="883565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461C-7AC8-BB4E-AB09-EE3A45F36925}"/>
              </a:ext>
            </a:extLst>
          </p:cNvPr>
          <p:cNvSpPr>
            <a:spLocks noGrp="1"/>
          </p:cNvSpPr>
          <p:nvPr>
            <p:ph type="title"/>
          </p:nvPr>
        </p:nvSpPr>
        <p:spPr/>
        <p:txBody>
          <a:bodyPr/>
          <a:lstStyle/>
          <a:p>
            <a:r>
              <a:rPr lang="en-US" dirty="0"/>
              <a:t>Map-Reduce &amp; Group By</a:t>
            </a:r>
          </a:p>
        </p:txBody>
      </p:sp>
      <p:pic>
        <p:nvPicPr>
          <p:cNvPr id="1026" name="Picture 2">
            <a:extLst>
              <a:ext uri="{FF2B5EF4-FFF2-40B4-BE49-F238E27FC236}">
                <a16:creationId xmlns:a16="http://schemas.microsoft.com/office/drawing/2014/main" id="{D6AE6F2F-7392-D54C-ACE9-A73D2A2502C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074271" y="1665514"/>
            <a:ext cx="10017821" cy="443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5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Source Code Versioning</a:t>
            </a:r>
          </a:p>
        </p:txBody>
      </p:sp>
      <p:sp>
        <p:nvSpPr>
          <p:cNvPr id="3" name="Subtitle 2"/>
          <p:cNvSpPr>
            <a:spLocks noGrp="1"/>
          </p:cNvSpPr>
          <p:nvPr>
            <p:ph type="subTitle" idx="1"/>
          </p:nvPr>
        </p:nvSpPr>
        <p:spPr/>
        <p:txBody>
          <a:bodyPr/>
          <a:lstStyle/>
          <a:p>
            <a:r>
              <a:rPr lang="en-US" dirty="0"/>
              <a:t>Best Practices for Data Scientists</a:t>
            </a:r>
          </a:p>
        </p:txBody>
      </p:sp>
      <p:sp>
        <p:nvSpPr>
          <p:cNvPr id="7" name="Text Placeholder 6"/>
          <p:cNvSpPr>
            <a:spLocks noGrp="1"/>
          </p:cNvSpPr>
          <p:nvPr>
            <p:ph type="body" sz="quarter" idx="13"/>
          </p:nvPr>
        </p:nvSpPr>
        <p:spPr/>
        <p:txBody>
          <a:bodyPr/>
          <a:lstStyle/>
          <a:p>
            <a:r>
              <a:rPr lang="en-US" dirty="0"/>
              <a:t>Dr. Péter Molnár</a:t>
            </a:r>
          </a:p>
          <a:p>
            <a:r>
              <a:rPr lang="en-US" dirty="0"/>
              <a:t>June 25, 2021</a:t>
            </a:r>
          </a:p>
        </p:txBody>
      </p:sp>
    </p:spTree>
    <p:extLst>
      <p:ext uri="{BB962C8B-B14F-4D97-AF65-F5344CB8AC3E}">
        <p14:creationId xmlns:p14="http://schemas.microsoft.com/office/powerpoint/2010/main" val="30491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70AF-DDEC-2B4B-8598-EB97D9B0D02B}"/>
              </a:ext>
            </a:extLst>
          </p:cNvPr>
          <p:cNvSpPr>
            <a:spLocks noGrp="1"/>
          </p:cNvSpPr>
          <p:nvPr>
            <p:ph type="title"/>
          </p:nvPr>
        </p:nvSpPr>
        <p:spPr/>
        <p:txBody>
          <a:bodyPr/>
          <a:lstStyle/>
          <a:p>
            <a:r>
              <a:rPr lang="en-US" dirty="0"/>
              <a:t>Word Count Example</a:t>
            </a:r>
          </a:p>
        </p:txBody>
      </p:sp>
      <p:sp>
        <p:nvSpPr>
          <p:cNvPr id="3" name="Content Placeholder 2">
            <a:extLst>
              <a:ext uri="{FF2B5EF4-FFF2-40B4-BE49-F238E27FC236}">
                <a16:creationId xmlns:a16="http://schemas.microsoft.com/office/drawing/2014/main" id="{E4BC29FC-9A1A-DB49-A693-9B526457964B}"/>
              </a:ext>
            </a:extLst>
          </p:cNvPr>
          <p:cNvSpPr>
            <a:spLocks noGrp="1"/>
          </p:cNvSpPr>
          <p:nvPr>
            <p:ph idx="1"/>
          </p:nvPr>
        </p:nvSpPr>
        <p:spPr>
          <a:xfrm>
            <a:off x="414389" y="1770396"/>
            <a:ext cx="3623355" cy="4173203"/>
          </a:xfrm>
          <a:ln w="12700">
            <a:noFill/>
          </a:ln>
        </p:spPr>
        <p:txBody>
          <a:bodyPr/>
          <a:lstStyle/>
          <a:p>
            <a:pPr>
              <a:spcBef>
                <a:spcPts val="400"/>
              </a:spcBef>
              <a:spcAft>
                <a:spcPts val="1000"/>
              </a:spcAft>
            </a:pPr>
            <a:r>
              <a:rPr lang="en-US" dirty="0"/>
              <a:t>Python Pandas</a:t>
            </a:r>
          </a:p>
          <a:p>
            <a:pPr>
              <a:spcBef>
                <a:spcPts val="200"/>
              </a:spcBef>
            </a:pPr>
            <a:endParaRPr lang="en-US" sz="1200" b="0" dirty="0">
              <a:latin typeface="Courier New" panose="02070309020205020404" pitchFamily="49" charset="0"/>
              <a:cs typeface="Courier New" panose="02070309020205020404" pitchFamily="49" charset="0"/>
            </a:endParaRPr>
          </a:p>
          <a:p>
            <a:pPr>
              <a:spcBef>
                <a:spcPts val="200"/>
              </a:spcBef>
            </a:pPr>
            <a:r>
              <a:rPr lang="en-US" sz="1200" dirty="0">
                <a:solidFill>
                  <a:schemeClr val="tx2"/>
                </a:solidFill>
                <a:latin typeface="Courier New" panose="02070309020205020404" pitchFamily="49" charset="0"/>
                <a:cs typeface="Courier New" panose="02070309020205020404" pitchFamily="49" charset="0"/>
              </a:rPr>
              <a:t>from </a:t>
            </a:r>
            <a:r>
              <a:rPr lang="en-US" sz="1200" dirty="0" err="1">
                <a:solidFill>
                  <a:schemeClr val="tx2"/>
                </a:solidFill>
                <a:latin typeface="Courier New" panose="02070309020205020404" pitchFamily="49" charset="0"/>
                <a:cs typeface="Courier New" panose="02070309020205020404" pitchFamily="49" charset="0"/>
              </a:rPr>
              <a:t>functools</a:t>
            </a:r>
            <a:r>
              <a:rPr lang="en-US" sz="1200" dirty="0">
                <a:solidFill>
                  <a:schemeClr val="tx2"/>
                </a:solidFill>
                <a:latin typeface="Courier New" panose="02070309020205020404" pitchFamily="49" charset="0"/>
                <a:cs typeface="Courier New" panose="02070309020205020404" pitchFamily="49" charset="0"/>
              </a:rPr>
              <a:t> import reduce</a:t>
            </a:r>
          </a:p>
          <a:p>
            <a:pPr>
              <a:spcBef>
                <a:spcPts val="200"/>
              </a:spcBef>
            </a:pPr>
            <a:endParaRPr lang="en-US" sz="1200" dirty="0">
              <a:solidFill>
                <a:schemeClr val="tx2"/>
              </a:solidFill>
              <a:latin typeface="Courier New" panose="02070309020205020404" pitchFamily="49" charset="0"/>
              <a:cs typeface="Courier New" panose="02070309020205020404" pitchFamily="49" charset="0"/>
            </a:endParaRPr>
          </a:p>
          <a:p>
            <a:pPr>
              <a:spcBef>
                <a:spcPts val="200"/>
              </a:spcBef>
            </a:pPr>
            <a:r>
              <a:rPr lang="en-US" sz="1200" dirty="0">
                <a:solidFill>
                  <a:schemeClr val="tx2"/>
                </a:solidFill>
                <a:latin typeface="Courier New" panose="02070309020205020404" pitchFamily="49" charset="0"/>
                <a:cs typeface="Courier New" panose="02070309020205020404" pitchFamily="49" charset="0"/>
              </a:rPr>
              <a:t>pdf = </a:t>
            </a:r>
            <a:r>
              <a:rPr lang="en-US" sz="1200" dirty="0" err="1">
                <a:solidFill>
                  <a:schemeClr val="tx2"/>
                </a:solidFill>
                <a:latin typeface="Courier New" panose="02070309020205020404" pitchFamily="49" charset="0"/>
                <a:cs typeface="Courier New" panose="02070309020205020404" pitchFamily="49" charset="0"/>
              </a:rPr>
              <a:t>pd.read_csv</a:t>
            </a:r>
            <a:r>
              <a:rPr lang="en-US" sz="1200" dirty="0">
                <a:solidFill>
                  <a:schemeClr val="tx2"/>
                </a:solidFill>
                <a:latin typeface="Courier New" panose="02070309020205020404" pitchFamily="49" charset="0"/>
                <a:cs typeface="Courier New" panose="02070309020205020404" pitchFamily="49" charset="0"/>
              </a:rPr>
              <a:t>('</a:t>
            </a:r>
            <a:r>
              <a:rPr lang="en-US" sz="1200" dirty="0" err="1">
                <a:solidFill>
                  <a:schemeClr val="tx2"/>
                </a:solidFill>
                <a:latin typeface="Courier New" panose="02070309020205020404" pitchFamily="49" charset="0"/>
                <a:cs typeface="Courier New" panose="02070309020205020404" pitchFamily="49" charset="0"/>
              </a:rPr>
              <a:t>three_by_three.csv</a:t>
            </a: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endParaRPr lang="en-US" sz="1200" dirty="0">
              <a:solidFill>
                <a:schemeClr val="tx2"/>
              </a:solidFill>
              <a:latin typeface="Courier New" panose="02070309020205020404" pitchFamily="49" charset="0"/>
              <a:cs typeface="Courier New" panose="02070309020205020404" pitchFamily="49" charset="0"/>
            </a:endParaRPr>
          </a:p>
          <a:p>
            <a:pPr>
              <a:spcBef>
                <a:spcPts val="200"/>
              </a:spcBef>
            </a:pPr>
            <a:r>
              <a:rPr lang="en-US" sz="1200" dirty="0">
                <a:solidFill>
                  <a:schemeClr val="tx2"/>
                </a:solidFill>
                <a:latin typeface="Courier New" panose="02070309020205020404" pitchFamily="49" charset="0"/>
                <a:cs typeface="Courier New" panose="02070309020205020404" pitchFamily="49" charset="0"/>
              </a:rPr>
              <a:t>pdf2 = </a:t>
            </a:r>
            <a:r>
              <a:rPr lang="en-US" sz="1200" dirty="0" err="1">
                <a:solidFill>
                  <a:schemeClr val="tx2"/>
                </a:solidFill>
                <a:latin typeface="Courier New" panose="02070309020205020404" pitchFamily="49" charset="0"/>
                <a:cs typeface="Courier New" panose="02070309020205020404" pitchFamily="49" charset="0"/>
              </a:rPr>
              <a:t>pd.DataFrame</a:t>
            </a: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'word': reduce(</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lambda a, b: a + b,</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pdf.text.str.split</a:t>
            </a: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pdf2['n'] = 1</a:t>
            </a:r>
          </a:p>
          <a:p>
            <a:pPr>
              <a:spcBef>
                <a:spcPts val="200"/>
              </a:spcBef>
            </a:pPr>
            <a:endParaRPr lang="en-US" sz="1200" dirty="0">
              <a:solidFill>
                <a:schemeClr val="tx2"/>
              </a:solidFill>
              <a:latin typeface="Courier New" panose="02070309020205020404" pitchFamily="49" charset="0"/>
              <a:cs typeface="Courier New" panose="02070309020205020404" pitchFamily="49" charset="0"/>
            </a:endParaRPr>
          </a:p>
          <a:p>
            <a:pPr>
              <a:spcBef>
                <a:spcPts val="200"/>
              </a:spcBef>
            </a:pPr>
            <a:r>
              <a:rPr lang="en-US" sz="1200" dirty="0">
                <a:solidFill>
                  <a:schemeClr val="tx2"/>
                </a:solidFill>
                <a:latin typeface="Courier New" panose="02070309020205020404" pitchFamily="49" charset="0"/>
                <a:cs typeface="Courier New" panose="02070309020205020404" pitchFamily="49" charset="0"/>
              </a:rPr>
              <a:t>pdf2.groupby('word').</a:t>
            </a:r>
            <a:r>
              <a:rPr lang="en-US" sz="1200" dirty="0" err="1">
                <a:solidFill>
                  <a:schemeClr val="tx2"/>
                </a:solidFill>
                <a:latin typeface="Courier New" panose="02070309020205020404" pitchFamily="49" charset="0"/>
                <a:cs typeface="Courier New" panose="02070309020205020404" pitchFamily="49" charset="0"/>
              </a:rPr>
              <a:t>agg</a:t>
            </a:r>
            <a:r>
              <a:rPr lang="en-US" sz="1200" dirty="0">
                <a:solidFill>
                  <a:schemeClr val="tx2"/>
                </a:solidFill>
                <a:latin typeface="Courier New" panose="02070309020205020404" pitchFamily="49" charset="0"/>
                <a:cs typeface="Courier New" panose="02070309020205020404" pitchFamily="49" charset="0"/>
              </a:rPr>
              <a:t>({'n': 'sum'})</a:t>
            </a:r>
          </a:p>
        </p:txBody>
      </p:sp>
      <p:sp>
        <p:nvSpPr>
          <p:cNvPr id="4" name="Content Placeholder 2">
            <a:extLst>
              <a:ext uri="{FF2B5EF4-FFF2-40B4-BE49-F238E27FC236}">
                <a16:creationId xmlns:a16="http://schemas.microsoft.com/office/drawing/2014/main" id="{5F5F9154-FE14-6149-A5EA-4C8E2720D368}"/>
              </a:ext>
            </a:extLst>
          </p:cNvPr>
          <p:cNvSpPr txBox="1">
            <a:spLocks/>
          </p:cNvSpPr>
          <p:nvPr/>
        </p:nvSpPr>
        <p:spPr>
          <a:xfrm>
            <a:off x="4315573" y="1770396"/>
            <a:ext cx="3623355" cy="4173203"/>
          </a:xfrm>
          <a:prstGeom prst="rect">
            <a:avLst/>
          </a:prstGeom>
          <a:ln w="1270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1000"/>
              </a:spcAft>
            </a:pPr>
            <a:r>
              <a:rPr lang="en-US" dirty="0"/>
              <a:t>SQL</a:t>
            </a:r>
          </a:p>
          <a:p>
            <a:pPr>
              <a:spcBef>
                <a:spcPts val="200"/>
              </a:spcBef>
            </a:pPr>
            <a:endParaRPr lang="en-US" sz="1200" b="0" dirty="0">
              <a:latin typeface="Courier New" panose="02070309020205020404" pitchFamily="49" charset="0"/>
              <a:cs typeface="Courier New" panose="02070309020205020404" pitchFamily="49" charset="0"/>
            </a:endParaRPr>
          </a:p>
          <a:p>
            <a:pPr>
              <a:spcBef>
                <a:spcPts val="200"/>
              </a:spcBef>
            </a:pPr>
            <a:r>
              <a:rPr lang="en-US" sz="1200" dirty="0">
                <a:solidFill>
                  <a:schemeClr val="tx2"/>
                </a:solidFill>
                <a:latin typeface="Courier New" panose="02070309020205020404" pitchFamily="49" charset="0"/>
                <a:cs typeface="Courier New" panose="02070309020205020404" pitchFamily="49" charset="0"/>
              </a:rPr>
              <a:t>SELECT word, count(1) AS n</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FROM (</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SELECT explode(split(text, ' ')) AS word</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FROM </a:t>
            </a:r>
            <a:r>
              <a:rPr lang="en-US" sz="1200" dirty="0" err="1">
                <a:solidFill>
                  <a:schemeClr val="tx2"/>
                </a:solidFill>
                <a:latin typeface="Courier New" panose="02070309020205020404" pitchFamily="49" charset="0"/>
                <a:cs typeface="Courier New" panose="02070309020205020404" pitchFamily="49" charset="0"/>
              </a:rPr>
              <a:t>threebythree</a:t>
            </a:r>
            <a:endParaRPr lang="en-US" sz="1200" dirty="0">
              <a:solidFill>
                <a:schemeClr val="tx2"/>
              </a:solidFill>
              <a:latin typeface="Courier New" panose="02070309020205020404" pitchFamily="49" charset="0"/>
              <a:cs typeface="Courier New" panose="02070309020205020404" pitchFamily="49" charset="0"/>
            </a:endParaRPr>
          </a:p>
          <a:p>
            <a:pPr>
              <a:spcBef>
                <a:spcPts val="200"/>
              </a:spcBef>
            </a:pP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GROUP BY word </a:t>
            </a:r>
          </a:p>
        </p:txBody>
      </p:sp>
      <p:sp>
        <p:nvSpPr>
          <p:cNvPr id="5" name="Content Placeholder 2">
            <a:extLst>
              <a:ext uri="{FF2B5EF4-FFF2-40B4-BE49-F238E27FC236}">
                <a16:creationId xmlns:a16="http://schemas.microsoft.com/office/drawing/2014/main" id="{1125AB37-5BBC-7340-A3F4-E6E0812A9D33}"/>
              </a:ext>
            </a:extLst>
          </p:cNvPr>
          <p:cNvSpPr txBox="1">
            <a:spLocks/>
          </p:cNvSpPr>
          <p:nvPr/>
        </p:nvSpPr>
        <p:spPr>
          <a:xfrm>
            <a:off x="8216758" y="1770396"/>
            <a:ext cx="3623355" cy="4173203"/>
          </a:xfrm>
          <a:prstGeom prst="rect">
            <a:avLst/>
          </a:prstGeom>
          <a:ln w="1270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1000"/>
              </a:spcAft>
            </a:pPr>
            <a:r>
              <a:rPr lang="en-US" dirty="0"/>
              <a:t>Apache Spark</a:t>
            </a:r>
          </a:p>
          <a:p>
            <a:pPr>
              <a:spcBef>
                <a:spcPts val="200"/>
              </a:spcBef>
            </a:pPr>
            <a:endParaRPr lang="en-US" sz="1200" b="0" dirty="0">
              <a:latin typeface="Courier New" panose="02070309020205020404" pitchFamily="49" charset="0"/>
              <a:cs typeface="Courier New" panose="02070309020205020404" pitchFamily="49" charset="0"/>
            </a:endParaRPr>
          </a:p>
          <a:p>
            <a:pPr>
              <a:spcBef>
                <a:spcPts val="200"/>
              </a:spcBef>
            </a:pPr>
            <a:r>
              <a:rPr lang="en-US" sz="1200" dirty="0" err="1">
                <a:solidFill>
                  <a:schemeClr val="tx2"/>
                </a:solidFill>
                <a:latin typeface="Courier New" panose="02070309020205020404" pitchFamily="49" charset="0"/>
                <a:cs typeface="Courier New" panose="02070309020205020404" pitchFamily="49" charset="0"/>
              </a:rPr>
              <a:t>df.select</a:t>
            </a: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F.explode</a:t>
            </a: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F.split</a:t>
            </a:r>
            <a:r>
              <a:rPr lang="en-US" sz="1200" dirty="0">
                <a:solidFill>
                  <a:schemeClr val="tx2"/>
                </a:solidFill>
                <a:latin typeface="Courier New" panose="02070309020205020404" pitchFamily="49" charset="0"/>
                <a:cs typeface="Courier New" panose="02070309020205020404" pitchFamily="49" charset="0"/>
              </a:rPr>
              <a:t>('text', r'\s’)</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).alias('word')) \</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groupBy</a:t>
            </a:r>
            <a:r>
              <a:rPr lang="en-US" sz="1200" dirty="0">
                <a:solidFill>
                  <a:schemeClr val="tx2"/>
                </a:solidFill>
                <a:latin typeface="Courier New" panose="02070309020205020404" pitchFamily="49" charset="0"/>
                <a:cs typeface="Courier New" panose="02070309020205020404" pitchFamily="49" charset="0"/>
              </a:rPr>
              <a:t>('word').</a:t>
            </a:r>
            <a:r>
              <a:rPr lang="en-US" sz="1200" dirty="0" err="1">
                <a:solidFill>
                  <a:schemeClr val="tx2"/>
                </a:solidFill>
                <a:latin typeface="Courier New" panose="02070309020205020404" pitchFamily="49" charset="0"/>
                <a:cs typeface="Courier New" panose="02070309020205020404" pitchFamily="49" charset="0"/>
              </a:rPr>
              <a:t>agg</a:t>
            </a:r>
            <a:r>
              <a:rPr lang="en-US" sz="1200" dirty="0">
                <a:solidFill>
                  <a:schemeClr val="tx2"/>
                </a:solidFill>
                <a:latin typeface="Courier New" panose="02070309020205020404" pitchFamily="49" charset="0"/>
                <a:cs typeface="Courier New" panose="02070309020205020404" pitchFamily="49" charset="0"/>
              </a:rPr>
              <a:t>(</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a:t>
            </a:r>
            <a:r>
              <a:rPr lang="en-US" sz="1200" dirty="0" err="1">
                <a:solidFill>
                  <a:schemeClr val="tx2"/>
                </a:solidFill>
                <a:latin typeface="Courier New" panose="02070309020205020404" pitchFamily="49" charset="0"/>
                <a:cs typeface="Courier New" panose="02070309020205020404" pitchFamily="49" charset="0"/>
              </a:rPr>
              <a:t>F.count</a:t>
            </a:r>
            <a:r>
              <a:rPr lang="en-US" sz="1200" dirty="0">
                <a:solidFill>
                  <a:schemeClr val="tx2"/>
                </a:solidFill>
                <a:latin typeface="Courier New" panose="02070309020205020404" pitchFamily="49" charset="0"/>
                <a:cs typeface="Courier New" panose="02070309020205020404" pitchFamily="49" charset="0"/>
              </a:rPr>
              <a:t>('word').alias('n’)</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 \</a:t>
            </a:r>
          </a:p>
          <a:p>
            <a:pPr>
              <a:spcBef>
                <a:spcPts val="200"/>
              </a:spcBef>
            </a:pPr>
            <a:r>
              <a:rPr lang="en-US" sz="1200" dirty="0">
                <a:solidFill>
                  <a:schemeClr val="tx2"/>
                </a:solidFill>
                <a:latin typeface="Courier New" panose="02070309020205020404" pitchFamily="49" charset="0"/>
                <a:cs typeface="Courier New" panose="02070309020205020404" pitchFamily="49" charset="0"/>
              </a:rPr>
              <a:t>   .show() </a:t>
            </a:r>
          </a:p>
        </p:txBody>
      </p:sp>
    </p:spTree>
    <p:extLst>
      <p:ext uri="{BB962C8B-B14F-4D97-AF65-F5344CB8AC3E}">
        <p14:creationId xmlns:p14="http://schemas.microsoft.com/office/powerpoint/2010/main" val="386162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F758-93C0-0F4E-AFC8-E02F44B8F96C}"/>
              </a:ext>
            </a:extLst>
          </p:cNvPr>
          <p:cNvSpPr>
            <a:spLocks noGrp="1"/>
          </p:cNvSpPr>
          <p:nvPr>
            <p:ph type="title"/>
          </p:nvPr>
        </p:nvSpPr>
        <p:spPr/>
        <p:txBody>
          <a:bodyPr/>
          <a:lstStyle/>
          <a:p>
            <a:r>
              <a:rPr lang="en-US" dirty="0"/>
              <a:t>Joining Tables: SQL</a:t>
            </a:r>
          </a:p>
        </p:txBody>
      </p:sp>
      <p:sp>
        <p:nvSpPr>
          <p:cNvPr id="3" name="Content Placeholder 2">
            <a:extLst>
              <a:ext uri="{FF2B5EF4-FFF2-40B4-BE49-F238E27FC236}">
                <a16:creationId xmlns:a16="http://schemas.microsoft.com/office/drawing/2014/main" id="{EF6D137A-3A6F-4643-875B-DDEEBEA88100}"/>
              </a:ext>
            </a:extLst>
          </p:cNvPr>
          <p:cNvSpPr>
            <a:spLocks noGrp="1"/>
          </p:cNvSpPr>
          <p:nvPr>
            <p:ph idx="1"/>
          </p:nvPr>
        </p:nvSpPr>
        <p:spPr>
          <a:xfrm>
            <a:off x="4060371" y="1770397"/>
            <a:ext cx="7554685" cy="4173203"/>
          </a:xfrm>
        </p:spPr>
        <p:txBody>
          <a:bodyPr/>
          <a:lstStyle/>
          <a:p>
            <a:pPr>
              <a:spcBef>
                <a:spcPts val="0"/>
              </a:spcBef>
            </a:pPr>
            <a:r>
              <a:rPr lang="en-US" sz="1100" dirty="0">
                <a:solidFill>
                  <a:schemeClr val="tx2"/>
                </a:solidFill>
                <a:latin typeface="Courier New" panose="02070309020205020404" pitchFamily="49" charset="0"/>
                <a:cs typeface="Courier New" panose="02070309020205020404" pitchFamily="49" charset="0"/>
              </a:rPr>
              <a:t>WITH </a:t>
            </a:r>
            <a:r>
              <a:rPr lang="en-US" sz="1100" dirty="0" err="1">
                <a:solidFill>
                  <a:schemeClr val="tx2"/>
                </a:solidFill>
                <a:latin typeface="Courier New" panose="02070309020205020404" pitchFamily="49" charset="0"/>
                <a:cs typeface="Courier New" panose="02070309020205020404" pitchFamily="49" charset="0"/>
              </a:rPr>
              <a:t>us_sales_reps</a:t>
            </a:r>
            <a:r>
              <a:rPr lang="en-US" sz="1100" dirty="0">
                <a:solidFill>
                  <a:schemeClr val="tx2"/>
                </a:solidFill>
                <a:latin typeface="Courier New" panose="02070309020205020404" pitchFamily="49" charset="0"/>
                <a:cs typeface="Courier New" panose="02070309020205020404" pitchFamily="49" charset="0"/>
              </a:rPr>
              <a:t> AS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SELECT </a:t>
            </a:r>
            <a:r>
              <a:rPr lang="en-US" sz="1100" dirty="0" err="1">
                <a:solidFill>
                  <a:schemeClr val="tx2"/>
                </a:solidFill>
                <a:latin typeface="Courier New" panose="02070309020205020404" pitchFamily="49" charset="0"/>
                <a:cs typeface="Courier New" panose="02070309020205020404" pitchFamily="49" charset="0"/>
              </a:rPr>
              <a:t>employeeNumber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lastName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firstName</a:t>
            </a:r>
            <a:r>
              <a:rPr lang="en-US" sz="1100" dirty="0">
                <a:solidFill>
                  <a:schemeClr val="tx2"/>
                </a:solidFill>
                <a:latin typeface="Courier New" panose="02070309020205020404" pitchFamily="49" charset="0"/>
                <a:cs typeface="Courier New" panose="02070309020205020404" pitchFamily="49" charset="0"/>
              </a:rPr>
              <a:t>, city, </a:t>
            </a:r>
            <a:r>
              <a:rPr lang="en-US" sz="1100" dirty="0" err="1">
                <a:solidFill>
                  <a:schemeClr val="tx2"/>
                </a:solidFill>
                <a:latin typeface="Courier New" panose="02070309020205020404" pitchFamily="49" charset="0"/>
                <a:cs typeface="Courier New" panose="02070309020205020404" pitchFamily="49" charset="0"/>
              </a:rPr>
              <a:t>postalCode</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FROM employees e</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 offices o</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ON </a:t>
            </a:r>
            <a:r>
              <a:rPr lang="en-US" sz="1100" dirty="0" err="1">
                <a:solidFill>
                  <a:schemeClr val="tx2"/>
                </a:solidFill>
                <a:latin typeface="Courier New" panose="02070309020205020404" pitchFamily="49" charset="0"/>
                <a:cs typeface="Courier New" panose="02070309020205020404" pitchFamily="49" charset="0"/>
              </a:rPr>
              <a:t>e.officeCode</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o.officeCode</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WHERE </a:t>
            </a:r>
            <a:r>
              <a:rPr lang="en-US" sz="1100" dirty="0" err="1">
                <a:solidFill>
                  <a:schemeClr val="tx2"/>
                </a:solidFill>
                <a:latin typeface="Courier New" panose="02070309020205020404" pitchFamily="49" charset="0"/>
                <a:cs typeface="Courier New" panose="02070309020205020404" pitchFamily="49" charset="0"/>
              </a:rPr>
              <a:t>e.jobTitle</a:t>
            </a:r>
            <a:r>
              <a:rPr lang="en-US" sz="1100" dirty="0">
                <a:solidFill>
                  <a:schemeClr val="tx2"/>
                </a:solidFill>
                <a:latin typeface="Courier New" panose="02070309020205020404" pitchFamily="49" charset="0"/>
                <a:cs typeface="Courier New" panose="02070309020205020404" pitchFamily="49" charset="0"/>
              </a:rPr>
              <a:t> = 'Sales Rep’ AND </a:t>
            </a:r>
            <a:r>
              <a:rPr lang="en-US" sz="1100" dirty="0" err="1">
                <a:solidFill>
                  <a:schemeClr val="tx2"/>
                </a:solidFill>
                <a:latin typeface="Courier New" panose="02070309020205020404" pitchFamily="49" charset="0"/>
                <a:cs typeface="Courier New" panose="02070309020205020404" pitchFamily="49" charset="0"/>
              </a:rPr>
              <a:t>o.country</a:t>
            </a:r>
            <a:r>
              <a:rPr lang="en-US" sz="1100" dirty="0">
                <a:solidFill>
                  <a:schemeClr val="tx2"/>
                </a:solidFill>
                <a:latin typeface="Courier New" panose="02070309020205020404" pitchFamily="49" charset="0"/>
                <a:cs typeface="Courier New" panose="02070309020205020404" pitchFamily="49" charset="0"/>
              </a:rPr>
              <a:t> = 'USA’</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err="1">
                <a:solidFill>
                  <a:schemeClr val="tx2"/>
                </a:solidFill>
                <a:latin typeface="Courier New" panose="02070309020205020404" pitchFamily="49" charset="0"/>
                <a:cs typeface="Courier New" panose="02070309020205020404" pitchFamily="49" charset="0"/>
              </a:rPr>
              <a:t>car_orders</a:t>
            </a:r>
            <a:r>
              <a:rPr lang="en-US" sz="1100" dirty="0">
                <a:solidFill>
                  <a:schemeClr val="tx2"/>
                </a:solidFill>
                <a:latin typeface="Courier New" panose="02070309020205020404" pitchFamily="49" charset="0"/>
                <a:cs typeface="Courier New" panose="02070309020205020404" pitchFamily="49" charset="0"/>
              </a:rPr>
              <a:t> AS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SELECT </a:t>
            </a:r>
            <a:r>
              <a:rPr lang="en-US" sz="1100" dirty="0" err="1">
                <a:solidFill>
                  <a:schemeClr val="tx2"/>
                </a:solidFill>
                <a:latin typeface="Courier New" panose="02070309020205020404" pitchFamily="49" charset="0"/>
                <a:cs typeface="Courier New" panose="02070309020205020404" pitchFamily="49" charset="0"/>
              </a:rPr>
              <a:t>prod.productCode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prod.buyPrice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prod.MSRP</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det.priceEach</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det.quantityOrdered</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or.customerNumber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or.shippedDate</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FROM orders or</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 </a:t>
            </a:r>
            <a:r>
              <a:rPr lang="en-US" sz="1100" dirty="0" err="1">
                <a:solidFill>
                  <a:schemeClr val="tx2"/>
                </a:solidFill>
                <a:latin typeface="Courier New" panose="02070309020205020404" pitchFamily="49" charset="0"/>
                <a:cs typeface="Courier New" panose="02070309020205020404" pitchFamily="49" charset="0"/>
              </a:rPr>
              <a:t>orderdetails</a:t>
            </a:r>
            <a:r>
              <a:rPr lang="en-US" sz="1100" dirty="0">
                <a:solidFill>
                  <a:schemeClr val="tx2"/>
                </a:solidFill>
                <a:latin typeface="Courier New" panose="02070309020205020404" pitchFamily="49" charset="0"/>
                <a:cs typeface="Courier New" panose="02070309020205020404" pitchFamily="49" charset="0"/>
              </a:rPr>
              <a:t> det ON </a:t>
            </a:r>
            <a:r>
              <a:rPr lang="en-US" sz="1100" dirty="0" err="1">
                <a:solidFill>
                  <a:schemeClr val="tx2"/>
                </a:solidFill>
                <a:latin typeface="Courier New" panose="02070309020205020404" pitchFamily="49" charset="0"/>
                <a:cs typeface="Courier New" panose="02070309020205020404" pitchFamily="49" charset="0"/>
              </a:rPr>
              <a:t>or.orderNumber</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det.orderNumber</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 products prod ON </a:t>
            </a:r>
            <a:r>
              <a:rPr lang="en-US" sz="1100" dirty="0" err="1">
                <a:solidFill>
                  <a:schemeClr val="tx2"/>
                </a:solidFill>
                <a:latin typeface="Courier New" panose="02070309020205020404" pitchFamily="49" charset="0"/>
                <a:cs typeface="Courier New" panose="02070309020205020404" pitchFamily="49" charset="0"/>
              </a:rPr>
              <a:t>det.productCode</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prod.productCode</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WHERE </a:t>
            </a:r>
            <a:r>
              <a:rPr lang="en-US" sz="1100" dirty="0" err="1">
                <a:solidFill>
                  <a:schemeClr val="tx2"/>
                </a:solidFill>
                <a:latin typeface="Courier New" panose="02070309020205020404" pitchFamily="49" charset="0"/>
                <a:cs typeface="Courier New" panose="02070309020205020404" pitchFamily="49" charset="0"/>
              </a:rPr>
              <a:t>prod.productLine</a:t>
            </a:r>
            <a:r>
              <a:rPr lang="en-US" sz="1100" dirty="0">
                <a:solidFill>
                  <a:schemeClr val="tx2"/>
                </a:solidFill>
                <a:latin typeface="Courier New" panose="02070309020205020404" pitchFamily="49" charset="0"/>
                <a:cs typeface="Courier New" panose="02070309020205020404" pitchFamily="49" charset="0"/>
              </a:rPr>
              <a:t> in ('Classic Cars', 'Vintage Cars’) AND </a:t>
            </a:r>
            <a:r>
              <a:rPr lang="en-US" sz="1100" dirty="0" err="1">
                <a:solidFill>
                  <a:schemeClr val="tx2"/>
                </a:solidFill>
                <a:latin typeface="Courier New" panose="02070309020205020404" pitchFamily="49" charset="0"/>
                <a:cs typeface="Courier New" panose="02070309020205020404" pitchFamily="49" charset="0"/>
              </a:rPr>
              <a:t>or.status</a:t>
            </a:r>
            <a:r>
              <a:rPr lang="en-US" sz="1100" dirty="0">
                <a:solidFill>
                  <a:schemeClr val="tx2"/>
                </a:solidFill>
                <a:latin typeface="Courier New" panose="02070309020205020404" pitchFamily="49" charset="0"/>
                <a:cs typeface="Courier New" panose="02070309020205020404" pitchFamily="49" charset="0"/>
              </a:rPr>
              <a:t> = 'Shipped'</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SELECT sr.*, car.*</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FROM </a:t>
            </a:r>
            <a:r>
              <a:rPr lang="en-US" sz="1100" dirty="0" err="1">
                <a:solidFill>
                  <a:schemeClr val="tx2"/>
                </a:solidFill>
                <a:latin typeface="Courier New" panose="02070309020205020404" pitchFamily="49" charset="0"/>
                <a:cs typeface="Courier New" panose="02070309020205020404" pitchFamily="49" charset="0"/>
              </a:rPr>
              <a:t>car_orders</a:t>
            </a:r>
            <a:r>
              <a:rPr lang="en-US" sz="1100" dirty="0">
                <a:solidFill>
                  <a:schemeClr val="tx2"/>
                </a:solidFill>
                <a:latin typeface="Courier New" panose="02070309020205020404" pitchFamily="49" charset="0"/>
                <a:cs typeface="Courier New" panose="02070309020205020404" pitchFamily="49" charset="0"/>
              </a:rPr>
              <a:t> car</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JOIN customers </a:t>
            </a:r>
            <a:r>
              <a:rPr lang="en-US" sz="1100" dirty="0" err="1">
                <a:solidFill>
                  <a:schemeClr val="tx2"/>
                </a:solidFill>
                <a:latin typeface="Courier New" panose="02070309020205020404" pitchFamily="49" charset="0"/>
                <a:cs typeface="Courier New" panose="02070309020205020404" pitchFamily="49" charset="0"/>
              </a:rPr>
              <a:t>cst</a:t>
            </a:r>
            <a:r>
              <a:rPr lang="en-US" sz="1100" dirty="0">
                <a:solidFill>
                  <a:schemeClr val="tx2"/>
                </a:solidFill>
                <a:latin typeface="Courier New" panose="02070309020205020404" pitchFamily="49" charset="0"/>
                <a:cs typeface="Courier New" panose="02070309020205020404" pitchFamily="49" charset="0"/>
              </a:rPr>
              <a:t> ON </a:t>
            </a:r>
            <a:r>
              <a:rPr lang="en-US" sz="1100" dirty="0" err="1">
                <a:solidFill>
                  <a:schemeClr val="tx2"/>
                </a:solidFill>
                <a:latin typeface="Courier New" panose="02070309020205020404" pitchFamily="49" charset="0"/>
                <a:cs typeface="Courier New" panose="02070309020205020404" pitchFamily="49" charset="0"/>
              </a:rPr>
              <a:t>car.customerNumber</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cst.customerNumber</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JOIN </a:t>
            </a:r>
            <a:r>
              <a:rPr lang="en-US" sz="1100" dirty="0" err="1">
                <a:solidFill>
                  <a:schemeClr val="tx2"/>
                </a:solidFill>
                <a:latin typeface="Courier New" panose="02070309020205020404" pitchFamily="49" charset="0"/>
                <a:cs typeface="Courier New" panose="02070309020205020404" pitchFamily="49" charset="0"/>
              </a:rPr>
              <a:t>us_sales_reps</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sr</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ON </a:t>
            </a:r>
            <a:r>
              <a:rPr lang="en-US" sz="1100" dirty="0" err="1">
                <a:solidFill>
                  <a:schemeClr val="tx2"/>
                </a:solidFill>
                <a:latin typeface="Courier New" panose="02070309020205020404" pitchFamily="49" charset="0"/>
                <a:cs typeface="Courier New" panose="02070309020205020404" pitchFamily="49" charset="0"/>
              </a:rPr>
              <a:t>cst.salesRepEmployeeNumber</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sr.employeeNumber</a:t>
            </a:r>
            <a:endParaRPr lang="en-US" sz="1100" dirty="0">
              <a:solidFill>
                <a:schemeClr val="tx2"/>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37A78FF4-DB9F-9D41-85DE-6EF9170C9447}"/>
              </a:ext>
            </a:extLst>
          </p:cNvPr>
          <p:cNvSpPr txBox="1"/>
          <p:nvPr/>
        </p:nvSpPr>
        <p:spPr>
          <a:xfrm>
            <a:off x="381000" y="1790700"/>
            <a:ext cx="3418114" cy="4152900"/>
          </a:xfrm>
          <a:prstGeom prst="rect">
            <a:avLst/>
          </a:prstGeom>
          <a:noFill/>
        </p:spPr>
        <p:txBody>
          <a:bodyPr wrap="square" rtlCol="0">
            <a:noAutofit/>
          </a:bodyPr>
          <a:lstStyle/>
          <a:p>
            <a:r>
              <a:rPr lang="en-US" sz="1400" dirty="0"/>
              <a:t>Query classic and vintage car sales that were sold by US sales reps?</a:t>
            </a:r>
          </a:p>
          <a:p>
            <a:endParaRPr lang="en-US" sz="1400" dirty="0"/>
          </a:p>
          <a:p>
            <a:r>
              <a:rPr lang="en-US" sz="1400" dirty="0"/>
              <a:t>Employees with job title "Sales Rep" who are assigned to an office in the US and are the sales rep for customers of vintage and classic cars.</a:t>
            </a:r>
          </a:p>
          <a:p>
            <a:pPr algn="l"/>
            <a:endParaRPr lang="en-US" sz="1400" dirty="0"/>
          </a:p>
          <a:p>
            <a:pPr algn="l"/>
            <a:r>
              <a:rPr lang="en-US" sz="1400" dirty="0"/>
              <a:t>Using Common Table Expressions (CTEs) to structure the statements.</a:t>
            </a:r>
          </a:p>
          <a:p>
            <a:pPr algn="l"/>
            <a:endParaRPr lang="en-US" sz="1400" dirty="0"/>
          </a:p>
          <a:p>
            <a:pPr algn="l"/>
            <a:r>
              <a:rPr lang="en-US" sz="1400" dirty="0"/>
              <a:t>Select only required fields to avoid duplicates.</a:t>
            </a:r>
          </a:p>
        </p:txBody>
      </p:sp>
    </p:spTree>
    <p:extLst>
      <p:ext uri="{BB962C8B-B14F-4D97-AF65-F5344CB8AC3E}">
        <p14:creationId xmlns:p14="http://schemas.microsoft.com/office/powerpoint/2010/main" val="3017553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F758-93C0-0F4E-AFC8-E02F44B8F96C}"/>
              </a:ext>
            </a:extLst>
          </p:cNvPr>
          <p:cNvSpPr>
            <a:spLocks noGrp="1"/>
          </p:cNvSpPr>
          <p:nvPr>
            <p:ph type="title"/>
          </p:nvPr>
        </p:nvSpPr>
        <p:spPr/>
        <p:txBody>
          <a:bodyPr/>
          <a:lstStyle/>
          <a:p>
            <a:r>
              <a:rPr lang="en-US" dirty="0"/>
              <a:t>Joining Tables: Pandas</a:t>
            </a:r>
          </a:p>
        </p:txBody>
      </p:sp>
      <p:sp>
        <p:nvSpPr>
          <p:cNvPr id="3" name="Content Placeholder 2">
            <a:extLst>
              <a:ext uri="{FF2B5EF4-FFF2-40B4-BE49-F238E27FC236}">
                <a16:creationId xmlns:a16="http://schemas.microsoft.com/office/drawing/2014/main" id="{EF6D137A-3A6F-4643-875B-DDEEBEA88100}"/>
              </a:ext>
            </a:extLst>
          </p:cNvPr>
          <p:cNvSpPr>
            <a:spLocks noGrp="1"/>
          </p:cNvSpPr>
          <p:nvPr>
            <p:ph idx="1"/>
          </p:nvPr>
        </p:nvSpPr>
        <p:spPr>
          <a:xfrm>
            <a:off x="4060371" y="1770397"/>
            <a:ext cx="7554685" cy="4173203"/>
          </a:xfrm>
        </p:spPr>
        <p:txBody>
          <a:bodyPr/>
          <a:lstStyle/>
          <a:p>
            <a:pPr>
              <a:spcBef>
                <a:spcPts val="0"/>
              </a:spcBef>
            </a:pPr>
            <a:r>
              <a:rPr lang="en-US" sz="1100" dirty="0">
                <a:solidFill>
                  <a:schemeClr val="tx2"/>
                </a:solidFill>
                <a:latin typeface="Courier New" panose="02070309020205020404" pitchFamily="49" charset="0"/>
                <a:cs typeface="Courier New" panose="02070309020205020404" pitchFamily="49" charset="0"/>
              </a:rPr>
              <a:t>df1 = </a:t>
            </a:r>
            <a:r>
              <a:rPr lang="en-US" sz="1100" dirty="0" err="1">
                <a:solidFill>
                  <a:schemeClr val="tx2"/>
                </a:solidFill>
                <a:latin typeface="Courier New" panose="02070309020205020404" pitchFamily="49" charset="0"/>
                <a:cs typeface="Courier New" panose="02070309020205020404" pitchFamily="49" charset="0"/>
              </a:rPr>
              <a:t>pd.merge</a:t>
            </a:r>
            <a:r>
              <a:rPr lang="en-US" sz="1100" dirty="0">
                <a:solidFill>
                  <a:schemeClr val="tx2"/>
                </a:solidFill>
                <a:latin typeface="Courier New" panose="02070309020205020404" pitchFamily="49" charset="0"/>
                <a:cs typeface="Courier New" panose="02070309020205020404" pitchFamily="49" charset="0"/>
              </a:rPr>
              <a:t>(</a:t>
            </a:r>
            <a:r>
              <a:rPr lang="en-US" sz="1100" dirty="0" err="1">
                <a:solidFill>
                  <a:schemeClr val="tx2"/>
                </a:solidFill>
                <a:latin typeface="Courier New" panose="02070309020205020404" pitchFamily="49" charset="0"/>
                <a:cs typeface="Courier New" panose="02070309020205020404" pitchFamily="49" charset="0"/>
              </a:rPr>
              <a:t>employees_pdf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offices_pdf</a:t>
            </a:r>
            <a:r>
              <a:rPr lang="en-US" sz="1100" dirty="0">
                <a:solidFill>
                  <a:schemeClr val="tx2"/>
                </a:solidFill>
                <a:latin typeface="Courier New" panose="02070309020205020404" pitchFamily="49" charset="0"/>
                <a:cs typeface="Courier New" panose="02070309020205020404" pitchFamily="49" charset="0"/>
              </a:rPr>
              <a:t>, on='</a:t>
            </a:r>
            <a:r>
              <a:rPr lang="en-US" sz="1100" dirty="0" err="1">
                <a:solidFill>
                  <a:schemeClr val="tx2"/>
                </a:solidFill>
                <a:latin typeface="Courier New" panose="02070309020205020404" pitchFamily="49" charset="0"/>
                <a:cs typeface="Courier New" panose="02070309020205020404" pitchFamily="49" charset="0"/>
              </a:rPr>
              <a:t>officeCode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df2 = df1[ (df1.jobTitle == 'Sales Rep') &amp; (df1.country == 'USA') ]</a:t>
            </a:r>
          </a:p>
          <a:p>
            <a:pPr>
              <a:spcBef>
                <a:spcPts val="0"/>
              </a:spcBef>
            </a:pPr>
            <a:r>
              <a:rPr lang="en-US" sz="1100" dirty="0" err="1">
                <a:solidFill>
                  <a:schemeClr val="tx2"/>
                </a:solidFill>
                <a:latin typeface="Courier New" panose="02070309020205020404" pitchFamily="49" charset="0"/>
                <a:cs typeface="Courier New" panose="02070309020205020404" pitchFamily="49" charset="0"/>
              </a:rPr>
              <a:t>us_sales_reps_pdf</a:t>
            </a:r>
            <a:r>
              <a:rPr lang="en-US" sz="1100" dirty="0">
                <a:solidFill>
                  <a:schemeClr val="tx2"/>
                </a:solidFill>
                <a:latin typeface="Courier New" panose="02070309020205020404" pitchFamily="49" charset="0"/>
                <a:cs typeface="Courier New" panose="02070309020205020404" pitchFamily="49" charset="0"/>
              </a:rPr>
              <a:t> = df2[['</a:t>
            </a:r>
            <a:r>
              <a:rPr lang="en-US" sz="1100" dirty="0" err="1">
                <a:solidFill>
                  <a:schemeClr val="tx2"/>
                </a:solidFill>
                <a:latin typeface="Courier New" panose="02070309020205020404" pitchFamily="49" charset="0"/>
                <a:cs typeface="Courier New" panose="02070309020205020404" pitchFamily="49" charset="0"/>
              </a:rPr>
              <a:t>employeeNumber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lastName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firstName</a:t>
            </a:r>
            <a:r>
              <a:rPr lang="en-US" sz="1100" dirty="0">
                <a:solidFill>
                  <a:schemeClr val="tx2"/>
                </a:solidFill>
                <a:latin typeface="Courier New" panose="02070309020205020404" pitchFamily="49" charset="0"/>
                <a:cs typeface="Courier New" panose="02070309020205020404" pitchFamily="49" charset="0"/>
              </a:rPr>
              <a:t>', 'city']]</a:t>
            </a:r>
          </a:p>
          <a:p>
            <a:pPr>
              <a:spcBef>
                <a:spcPts val="0"/>
              </a:spcBef>
            </a:pP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df3 = </a:t>
            </a:r>
            <a:r>
              <a:rPr lang="en-US" sz="1100" dirty="0" err="1">
                <a:solidFill>
                  <a:schemeClr val="tx2"/>
                </a:solidFill>
                <a:latin typeface="Courier New" panose="02070309020205020404" pitchFamily="49" charset="0"/>
                <a:cs typeface="Courier New" panose="02070309020205020404" pitchFamily="49" charset="0"/>
              </a:rPr>
              <a:t>pd.merge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pd.merge</a:t>
            </a:r>
            <a:r>
              <a:rPr lang="en-US" sz="1100" dirty="0">
                <a:solidFill>
                  <a:schemeClr val="tx2"/>
                </a:solidFill>
                <a:latin typeface="Courier New" panose="02070309020205020404" pitchFamily="49" charset="0"/>
                <a:cs typeface="Courier New" panose="02070309020205020404" pitchFamily="49" charset="0"/>
              </a:rPr>
              <a:t>(</a:t>
            </a:r>
            <a:r>
              <a:rPr lang="en-US" sz="1100" dirty="0" err="1">
                <a:solidFill>
                  <a:schemeClr val="tx2"/>
                </a:solidFill>
                <a:latin typeface="Courier New" panose="02070309020205020404" pitchFamily="49" charset="0"/>
                <a:cs typeface="Courier New" panose="02070309020205020404" pitchFamily="49" charset="0"/>
              </a:rPr>
              <a:t>orders_pdf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orderdetails_pdf</a:t>
            </a:r>
            <a:r>
              <a:rPr lang="en-US" sz="1100" dirty="0">
                <a:solidFill>
                  <a:schemeClr val="tx2"/>
                </a:solidFill>
                <a:latin typeface="Courier New" panose="02070309020205020404" pitchFamily="49" charset="0"/>
                <a:cs typeface="Courier New" panose="02070309020205020404" pitchFamily="49" charset="0"/>
              </a:rPr>
              <a:t>, on='</a:t>
            </a:r>
            <a:r>
              <a:rPr lang="en-US" sz="1100" dirty="0" err="1">
                <a:solidFill>
                  <a:schemeClr val="tx2"/>
                </a:solidFill>
                <a:latin typeface="Courier New" panose="02070309020205020404" pitchFamily="49" charset="0"/>
                <a:cs typeface="Courier New" panose="02070309020205020404" pitchFamily="49" charset="0"/>
              </a:rPr>
              <a:t>orderNumber</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products_pdf</a:t>
            </a:r>
            <a:r>
              <a:rPr lang="en-US" sz="1100" dirty="0">
                <a:solidFill>
                  <a:schemeClr val="tx2"/>
                </a:solidFill>
                <a:latin typeface="Courier New" panose="02070309020205020404" pitchFamily="49" charset="0"/>
                <a:cs typeface="Courier New" panose="02070309020205020404" pitchFamily="49" charset="0"/>
              </a:rPr>
              <a:t>, on='</a:t>
            </a:r>
            <a:r>
              <a:rPr lang="en-US" sz="1100" dirty="0" err="1">
                <a:solidFill>
                  <a:schemeClr val="tx2"/>
                </a:solidFill>
                <a:latin typeface="Courier New" panose="02070309020205020404" pitchFamily="49" charset="0"/>
                <a:cs typeface="Courier New" panose="02070309020205020404" pitchFamily="49" charset="0"/>
              </a:rPr>
              <a:t>productCode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df4 = df3[ df3.productLine.isin(['Classic Cars', 'Vintage Cars’])</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&amp; (df3.status == 'Shipped') ]</a:t>
            </a:r>
          </a:p>
          <a:p>
            <a:pPr>
              <a:spcBef>
                <a:spcPts val="0"/>
              </a:spcBef>
            </a:pPr>
            <a:r>
              <a:rPr lang="en-US" sz="1100" dirty="0" err="1">
                <a:solidFill>
                  <a:schemeClr val="tx2"/>
                </a:solidFill>
                <a:latin typeface="Courier New" panose="02070309020205020404" pitchFamily="49" charset="0"/>
                <a:cs typeface="Courier New" panose="02070309020205020404" pitchFamily="49" charset="0"/>
              </a:rPr>
              <a:t>car_orders_pdf</a:t>
            </a:r>
            <a:r>
              <a:rPr lang="en-US" sz="1100" dirty="0">
                <a:solidFill>
                  <a:schemeClr val="tx2"/>
                </a:solidFill>
                <a:latin typeface="Courier New" panose="02070309020205020404" pitchFamily="49" charset="0"/>
                <a:cs typeface="Courier New" panose="02070309020205020404" pitchFamily="49" charset="0"/>
              </a:rPr>
              <a:t> = df4[['</a:t>
            </a:r>
            <a:r>
              <a:rPr lang="en-US" sz="1100" dirty="0" err="1">
                <a:solidFill>
                  <a:schemeClr val="tx2"/>
                </a:solidFill>
                <a:latin typeface="Courier New" panose="02070309020205020404" pitchFamily="49" charset="0"/>
                <a:cs typeface="Courier New" panose="02070309020205020404" pitchFamily="49" charset="0"/>
              </a:rPr>
              <a:t>productCode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buyPrice</a:t>
            </a:r>
            <a:r>
              <a:rPr lang="en-US" sz="1100" dirty="0">
                <a:solidFill>
                  <a:schemeClr val="tx2"/>
                </a:solidFill>
                <a:latin typeface="Courier New" panose="02070309020205020404" pitchFamily="49" charset="0"/>
                <a:cs typeface="Courier New" panose="02070309020205020404" pitchFamily="49" charset="0"/>
              </a:rPr>
              <a:t>', 'MSRP', '</a:t>
            </a:r>
            <a:r>
              <a:rPr lang="en-US" sz="1100" dirty="0" err="1">
                <a:solidFill>
                  <a:schemeClr val="tx2"/>
                </a:solidFill>
                <a:latin typeface="Courier New" panose="02070309020205020404" pitchFamily="49" charset="0"/>
                <a:cs typeface="Courier New" panose="02070309020205020404" pitchFamily="49" charset="0"/>
              </a:rPr>
              <a:t>priceEach</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quantityOrdered</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shippedDate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df5 = </a:t>
            </a:r>
            <a:r>
              <a:rPr lang="en-US" sz="1100" dirty="0" err="1">
                <a:solidFill>
                  <a:schemeClr val="tx2"/>
                </a:solidFill>
                <a:latin typeface="Courier New" panose="02070309020205020404" pitchFamily="49" charset="0"/>
                <a:cs typeface="Courier New" panose="02070309020205020404" pitchFamily="49" charset="0"/>
              </a:rPr>
              <a:t>pd.merge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us_sales_reps_pdf</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pd.merge</a:t>
            </a:r>
            <a:r>
              <a:rPr lang="en-US" sz="1100" dirty="0">
                <a:solidFill>
                  <a:schemeClr val="tx2"/>
                </a:solidFill>
                <a:latin typeface="Courier New" panose="02070309020205020404" pitchFamily="49" charset="0"/>
                <a:cs typeface="Courier New" panose="02070309020205020404" pitchFamily="49" charset="0"/>
              </a:rPr>
              <a:t>(</a:t>
            </a:r>
            <a:r>
              <a:rPr lang="en-US" sz="1100" dirty="0" err="1">
                <a:solidFill>
                  <a:schemeClr val="tx2"/>
                </a:solidFill>
                <a:latin typeface="Courier New" panose="02070309020205020404" pitchFamily="49" charset="0"/>
                <a:cs typeface="Courier New" panose="02070309020205020404" pitchFamily="49" charset="0"/>
              </a:rPr>
              <a:t>car_orders_pdf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customers_pdf</a:t>
            </a:r>
            <a:r>
              <a:rPr lang="en-US" sz="1100" dirty="0">
                <a:solidFill>
                  <a:schemeClr val="tx2"/>
                </a:solidFill>
                <a:latin typeface="Courier New" panose="02070309020205020404" pitchFamily="49" charset="0"/>
                <a:cs typeface="Courier New" panose="02070309020205020404" pitchFamily="49" charset="0"/>
              </a:rPr>
              <a:t>[['</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salesRepEmployeeNumber</a:t>
            </a:r>
            <a:r>
              <a:rPr lang="en-US" sz="1100" dirty="0">
                <a:solidFill>
                  <a:schemeClr val="tx2"/>
                </a:solidFill>
                <a:latin typeface="Courier New" panose="02070309020205020404" pitchFamily="49" charset="0"/>
                <a:cs typeface="Courier New" panose="02070309020205020404" pitchFamily="49" charset="0"/>
              </a:rPr>
              <a:t>']], on='</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left_on</a:t>
            </a:r>
            <a:r>
              <a:rPr lang="en-US" sz="1100" dirty="0">
                <a:solidFill>
                  <a:schemeClr val="tx2"/>
                </a:solidFill>
                <a:latin typeface="Courier New" panose="02070309020205020404" pitchFamily="49" charset="0"/>
                <a:cs typeface="Courier New" panose="02070309020205020404" pitchFamily="49" charset="0"/>
              </a:rPr>
              <a:t>='</a:t>
            </a:r>
            <a:r>
              <a:rPr lang="en-US" sz="1100" dirty="0" err="1">
                <a:solidFill>
                  <a:schemeClr val="tx2"/>
                </a:solidFill>
                <a:latin typeface="Courier New" panose="02070309020205020404" pitchFamily="49" charset="0"/>
                <a:cs typeface="Courier New" panose="02070309020205020404" pitchFamily="49" charset="0"/>
              </a:rPr>
              <a:t>employeeNumber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right_on</a:t>
            </a:r>
            <a:r>
              <a:rPr lang="en-US" sz="1100" dirty="0">
                <a:solidFill>
                  <a:schemeClr val="tx2"/>
                </a:solidFill>
                <a:latin typeface="Courier New" panose="02070309020205020404" pitchFamily="49" charset="0"/>
                <a:cs typeface="Courier New" panose="02070309020205020404" pitchFamily="49" charset="0"/>
              </a:rPr>
              <a:t>='</a:t>
            </a:r>
            <a:r>
              <a:rPr lang="en-US" sz="1100" dirty="0" err="1">
                <a:solidFill>
                  <a:schemeClr val="tx2"/>
                </a:solidFill>
                <a:latin typeface="Courier New" panose="02070309020205020404" pitchFamily="49" charset="0"/>
                <a:cs typeface="Courier New" panose="02070309020205020404" pitchFamily="49" charset="0"/>
              </a:rPr>
              <a:t>salesRepEmployeeNumber</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err="1">
                <a:solidFill>
                  <a:schemeClr val="tx2"/>
                </a:solidFill>
                <a:latin typeface="Courier New" panose="02070309020205020404" pitchFamily="49" charset="0"/>
                <a:cs typeface="Courier New" panose="02070309020205020404" pitchFamily="49" charset="0"/>
              </a:rPr>
              <a:t>us_car_orders_pdf</a:t>
            </a:r>
            <a:r>
              <a:rPr lang="en-US" sz="1100" dirty="0">
                <a:solidFill>
                  <a:schemeClr val="tx2"/>
                </a:solidFill>
                <a:latin typeface="Courier New" panose="02070309020205020404" pitchFamily="49" charset="0"/>
                <a:cs typeface="Courier New" panose="02070309020205020404" pitchFamily="49" charset="0"/>
              </a:rPr>
              <a:t> = df5[['</a:t>
            </a:r>
            <a:r>
              <a:rPr lang="en-US" sz="1100" dirty="0" err="1">
                <a:solidFill>
                  <a:schemeClr val="tx2"/>
                </a:solidFill>
                <a:latin typeface="Courier New" panose="02070309020205020404" pitchFamily="49" charset="0"/>
                <a:cs typeface="Courier New" panose="02070309020205020404" pitchFamily="49" charset="0"/>
              </a:rPr>
              <a:t>employeeNumber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lastName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firstName</a:t>
            </a:r>
            <a:r>
              <a:rPr lang="en-US" sz="1100" dirty="0">
                <a:solidFill>
                  <a:schemeClr val="tx2"/>
                </a:solidFill>
                <a:latin typeface="Courier New" panose="02070309020205020404" pitchFamily="49" charset="0"/>
                <a:cs typeface="Courier New" panose="02070309020205020404" pitchFamily="49" charset="0"/>
              </a:rPr>
              <a:t>’, 'city’,</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productCode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productCode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buyPrice</a:t>
            </a:r>
            <a:r>
              <a:rPr lang="en-US" sz="1100" dirty="0">
                <a:solidFill>
                  <a:schemeClr val="tx2"/>
                </a:solidFill>
                <a:latin typeface="Courier New" panose="02070309020205020404" pitchFamily="49" charset="0"/>
                <a:cs typeface="Courier New" panose="02070309020205020404" pitchFamily="49" charset="0"/>
              </a:rPr>
              <a:t>', 'MSRP’, '</a:t>
            </a:r>
            <a:r>
              <a:rPr lang="en-US" sz="1100" dirty="0" err="1">
                <a:solidFill>
                  <a:schemeClr val="tx2"/>
                </a:solidFill>
                <a:latin typeface="Courier New" panose="02070309020205020404" pitchFamily="49" charset="0"/>
                <a:cs typeface="Courier New" panose="02070309020205020404" pitchFamily="49" charset="0"/>
              </a:rPr>
              <a:t>priceEach</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quantityOrdered</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shippedDate</a:t>
            </a:r>
            <a:r>
              <a:rPr lang="en-US" sz="1100" dirty="0">
                <a:solidFill>
                  <a:schemeClr val="tx2"/>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86AEEC74-E32B-8A4C-A8C6-896BFB0D8330}"/>
              </a:ext>
            </a:extLst>
          </p:cNvPr>
          <p:cNvSpPr txBox="1"/>
          <p:nvPr/>
        </p:nvSpPr>
        <p:spPr>
          <a:xfrm>
            <a:off x="381000" y="1790700"/>
            <a:ext cx="3418114" cy="4152900"/>
          </a:xfrm>
          <a:prstGeom prst="rect">
            <a:avLst/>
          </a:prstGeom>
          <a:noFill/>
        </p:spPr>
        <p:txBody>
          <a:bodyPr wrap="square" rtlCol="0">
            <a:noAutofit/>
          </a:bodyPr>
          <a:lstStyle/>
          <a:p>
            <a:r>
              <a:rPr lang="en-US" sz="1400" dirty="0"/>
              <a:t>Query classic and vintage car sales that were sold by US sales reps?</a:t>
            </a:r>
          </a:p>
          <a:p>
            <a:endParaRPr lang="en-US" sz="1400" dirty="0"/>
          </a:p>
          <a:p>
            <a:r>
              <a:rPr lang="en-US" sz="1400" dirty="0"/>
              <a:t>Employees with job title "Sales Rep" who are assigned to an office in the US and are the sales rep for customers of vintage and classic cars.</a:t>
            </a:r>
          </a:p>
          <a:p>
            <a:pPr algn="l"/>
            <a:endParaRPr lang="en-US" sz="1400" dirty="0"/>
          </a:p>
          <a:p>
            <a:pPr algn="l"/>
            <a:r>
              <a:rPr lang="en-US" sz="1400" dirty="0"/>
              <a:t>Filtering cannot be chained to the same expression. Require multiple assignments.</a:t>
            </a:r>
          </a:p>
          <a:p>
            <a:pPr algn="l"/>
            <a:endParaRPr lang="en-US" sz="1400" dirty="0"/>
          </a:p>
          <a:p>
            <a:pPr algn="l"/>
            <a:r>
              <a:rPr lang="en-US" sz="1400" dirty="0"/>
              <a:t>Select only required fields to avoid duplicates.</a:t>
            </a:r>
          </a:p>
        </p:txBody>
      </p:sp>
    </p:spTree>
    <p:extLst>
      <p:ext uri="{BB962C8B-B14F-4D97-AF65-F5344CB8AC3E}">
        <p14:creationId xmlns:p14="http://schemas.microsoft.com/office/powerpoint/2010/main" val="2702544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F758-93C0-0F4E-AFC8-E02F44B8F96C}"/>
              </a:ext>
            </a:extLst>
          </p:cNvPr>
          <p:cNvSpPr>
            <a:spLocks noGrp="1"/>
          </p:cNvSpPr>
          <p:nvPr>
            <p:ph type="title"/>
          </p:nvPr>
        </p:nvSpPr>
        <p:spPr/>
        <p:txBody>
          <a:bodyPr/>
          <a:lstStyle/>
          <a:p>
            <a:r>
              <a:rPr lang="en-US" dirty="0"/>
              <a:t>Joining Tables: Spark</a:t>
            </a:r>
          </a:p>
        </p:txBody>
      </p:sp>
      <p:sp>
        <p:nvSpPr>
          <p:cNvPr id="3" name="Content Placeholder 2">
            <a:extLst>
              <a:ext uri="{FF2B5EF4-FFF2-40B4-BE49-F238E27FC236}">
                <a16:creationId xmlns:a16="http://schemas.microsoft.com/office/drawing/2014/main" id="{EF6D137A-3A6F-4643-875B-DDEEBEA88100}"/>
              </a:ext>
            </a:extLst>
          </p:cNvPr>
          <p:cNvSpPr>
            <a:spLocks noGrp="1"/>
          </p:cNvSpPr>
          <p:nvPr>
            <p:ph idx="1"/>
          </p:nvPr>
        </p:nvSpPr>
        <p:spPr>
          <a:xfrm>
            <a:off x="4060371" y="1770397"/>
            <a:ext cx="7554685" cy="4173203"/>
          </a:xfrm>
        </p:spPr>
        <p:txBody>
          <a:bodyPr/>
          <a:lstStyle/>
          <a:p>
            <a:pPr>
              <a:spcBef>
                <a:spcPts val="0"/>
              </a:spcBef>
            </a:pPr>
            <a:r>
              <a:rPr lang="en-US" sz="1100" dirty="0" err="1">
                <a:solidFill>
                  <a:schemeClr val="tx2"/>
                </a:solidFill>
                <a:latin typeface="Courier New" panose="02070309020205020404" pitchFamily="49" charset="0"/>
                <a:cs typeface="Courier New" panose="02070309020205020404" pitchFamily="49" charset="0"/>
              </a:rPr>
              <a:t>us_sales_reps_df</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employees_df</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a:t>
            </a:r>
            <a:r>
              <a:rPr lang="en-US" sz="1100" dirty="0" err="1">
                <a:solidFill>
                  <a:schemeClr val="tx2"/>
                </a:solidFill>
                <a:latin typeface="Courier New" panose="02070309020205020404" pitchFamily="49" charset="0"/>
                <a:cs typeface="Courier New" panose="02070309020205020404" pitchFamily="49" charset="0"/>
              </a:rPr>
              <a:t>offices_df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officeCode</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.where("""</a:t>
            </a:r>
            <a:r>
              <a:rPr lang="en-US" sz="1100" dirty="0" err="1">
                <a:solidFill>
                  <a:schemeClr val="tx2"/>
                </a:solidFill>
                <a:latin typeface="Courier New" panose="02070309020205020404" pitchFamily="49" charset="0"/>
                <a:cs typeface="Courier New" panose="02070309020205020404" pitchFamily="49" charset="0"/>
              </a:rPr>
              <a:t>jobTitle</a:t>
            </a:r>
            <a:r>
              <a:rPr lang="en-US" sz="1100" dirty="0">
                <a:solidFill>
                  <a:schemeClr val="tx2"/>
                </a:solidFill>
                <a:latin typeface="Courier New" panose="02070309020205020404" pitchFamily="49" charset="0"/>
                <a:cs typeface="Courier New" panose="02070309020205020404" pitchFamily="49" charset="0"/>
              </a:rPr>
              <a:t> = 'Sales Rep' AND country = 'USA'""")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.select('</a:t>
            </a:r>
            <a:r>
              <a:rPr lang="en-US" sz="1100" dirty="0" err="1">
                <a:solidFill>
                  <a:schemeClr val="tx2"/>
                </a:solidFill>
                <a:latin typeface="Courier New" panose="02070309020205020404" pitchFamily="49" charset="0"/>
                <a:cs typeface="Courier New" panose="02070309020205020404" pitchFamily="49" charset="0"/>
              </a:rPr>
              <a:t>employeeNumber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lastName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firstName</a:t>
            </a:r>
            <a:r>
              <a:rPr lang="en-US" sz="1100" dirty="0">
                <a:solidFill>
                  <a:schemeClr val="tx2"/>
                </a:solidFill>
                <a:latin typeface="Courier New" panose="02070309020205020404" pitchFamily="49" charset="0"/>
                <a:cs typeface="Courier New" panose="02070309020205020404" pitchFamily="49" charset="0"/>
              </a:rPr>
              <a:t>', 'city')</a:t>
            </a:r>
          </a:p>
          <a:p>
            <a:pPr>
              <a:spcBef>
                <a:spcPts val="0"/>
              </a:spcBef>
            </a:pP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err="1">
                <a:solidFill>
                  <a:schemeClr val="tx2"/>
                </a:solidFill>
                <a:latin typeface="Courier New" panose="02070309020205020404" pitchFamily="49" charset="0"/>
                <a:cs typeface="Courier New" panose="02070309020205020404" pitchFamily="49" charset="0"/>
              </a:rPr>
              <a:t>car_orders_df</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orderdetails_df</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a:t>
            </a:r>
            <a:r>
              <a:rPr lang="en-US" sz="1100" dirty="0" err="1">
                <a:solidFill>
                  <a:schemeClr val="tx2"/>
                </a:solidFill>
                <a:latin typeface="Courier New" panose="02070309020205020404" pitchFamily="49" charset="0"/>
                <a:cs typeface="Courier New" panose="02070309020205020404" pitchFamily="49" charset="0"/>
              </a:rPr>
              <a:t>products_df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productCode</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.where("</a:t>
            </a:r>
            <a:r>
              <a:rPr lang="en-US" sz="1100" dirty="0" err="1">
                <a:solidFill>
                  <a:schemeClr val="tx2"/>
                </a:solidFill>
                <a:latin typeface="Courier New" panose="02070309020205020404" pitchFamily="49" charset="0"/>
                <a:cs typeface="Courier New" panose="02070309020205020404" pitchFamily="49" charset="0"/>
              </a:rPr>
              <a:t>productLine</a:t>
            </a:r>
            <a:r>
              <a:rPr lang="en-US" sz="1100" dirty="0">
                <a:solidFill>
                  <a:schemeClr val="tx2"/>
                </a:solidFill>
                <a:latin typeface="Courier New" panose="02070309020205020404" pitchFamily="49" charset="0"/>
                <a:cs typeface="Courier New" panose="02070309020205020404" pitchFamily="49" charset="0"/>
              </a:rPr>
              <a:t> in ('Classic Cars', 'Vintage Cars')")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a:t>
            </a:r>
            <a:r>
              <a:rPr lang="en-US" sz="1100" dirty="0" err="1">
                <a:solidFill>
                  <a:schemeClr val="tx2"/>
                </a:solidFill>
                <a:latin typeface="Courier New" panose="02070309020205020404" pitchFamily="49" charset="0"/>
                <a:cs typeface="Courier New" panose="02070309020205020404" pitchFamily="49" charset="0"/>
              </a:rPr>
              <a:t>orders_df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orderNumber</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.where("status = 'Shipped'")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.select(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productCode</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buyPrice</a:t>
            </a:r>
            <a:r>
              <a:rPr lang="en-US" sz="1100" dirty="0">
                <a:solidFill>
                  <a:schemeClr val="tx2"/>
                </a:solidFill>
                <a:latin typeface="Courier New" panose="02070309020205020404" pitchFamily="49" charset="0"/>
                <a:cs typeface="Courier New" panose="02070309020205020404" pitchFamily="49" charset="0"/>
              </a:rPr>
              <a:t>', 'MSRP', '</a:t>
            </a:r>
            <a:r>
              <a:rPr lang="en-US" sz="1100" dirty="0" err="1">
                <a:solidFill>
                  <a:schemeClr val="tx2"/>
                </a:solidFill>
                <a:latin typeface="Courier New" panose="02070309020205020404" pitchFamily="49" charset="0"/>
                <a:cs typeface="Courier New" panose="02070309020205020404" pitchFamily="49" charset="0"/>
              </a:rPr>
              <a:t>priceEach</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quantityOrdered</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shippedDate</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err="1">
                <a:solidFill>
                  <a:schemeClr val="tx2"/>
                </a:solidFill>
                <a:latin typeface="Courier New" panose="02070309020205020404" pitchFamily="49" charset="0"/>
                <a:cs typeface="Courier New" panose="02070309020205020404" pitchFamily="49" charset="0"/>
              </a:rPr>
              <a:t>us_car_orders_df</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customers_df</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.select('</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salesRepEmployeeNumber</a:t>
            </a:r>
            <a:r>
              <a:rPr lang="en-US" sz="1100" dirty="0">
                <a:solidFill>
                  <a:schemeClr val="tx2"/>
                </a:solidFill>
                <a:latin typeface="Courier New" panose="02070309020205020404" pitchFamily="49" charset="0"/>
                <a:cs typeface="Courier New" panose="02070309020205020404" pitchFamily="49" charset="0"/>
              </a:rPr>
              <a:t>')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a:t>
            </a:r>
            <a:r>
              <a:rPr lang="en-US" sz="1100" dirty="0" err="1">
                <a:solidFill>
                  <a:schemeClr val="tx2"/>
                </a:solidFill>
                <a:latin typeface="Courier New" panose="02070309020205020404" pitchFamily="49" charset="0"/>
                <a:cs typeface="Courier New" panose="02070309020205020404" pitchFamily="49" charset="0"/>
              </a:rPr>
              <a:t>us_sales_reps_df</a:t>
            </a:r>
            <a:r>
              <a:rPr lang="en-US" sz="1100" dirty="0">
                <a:solidFill>
                  <a:schemeClr val="tx2"/>
                </a:solidFill>
                <a:latin typeface="Courier New" panose="02070309020205020404" pitchFamily="49" charset="0"/>
                <a:cs typeface="Courier New" panose="02070309020205020404" pitchFamily="49" charset="0"/>
              </a:rPr>
              <a:t>,</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us_sales_reps_df.employeeNumber</a:t>
            </a:r>
            <a:r>
              <a:rPr lang="en-US" sz="1100" dirty="0">
                <a:solidFill>
                  <a:schemeClr val="tx2"/>
                </a:solidFill>
                <a:latin typeface="Courier New" panose="02070309020205020404" pitchFamily="49" charset="0"/>
                <a:cs typeface="Courier New" panose="02070309020205020404" pitchFamily="49" charset="0"/>
              </a:rPr>
              <a:t> == </a:t>
            </a:r>
            <a:r>
              <a:rPr lang="en-US" sz="1100" dirty="0" err="1">
                <a:solidFill>
                  <a:schemeClr val="tx2"/>
                </a:solidFill>
                <a:latin typeface="Courier New" panose="02070309020205020404" pitchFamily="49" charset="0"/>
                <a:cs typeface="Courier New" panose="02070309020205020404" pitchFamily="49" charset="0"/>
              </a:rPr>
              <a:t>customers_df.salesRepEmployeeNumber</a:t>
            </a:r>
            <a:endParaRPr lang="en-US" sz="1100" dirty="0">
              <a:solidFill>
                <a:schemeClr val="tx2"/>
              </a:solidFill>
              <a:latin typeface="Courier New" panose="02070309020205020404" pitchFamily="49" charset="0"/>
              <a:cs typeface="Courier New" panose="02070309020205020404" pitchFamily="49" charset="0"/>
            </a:endParaRPr>
          </a:p>
          <a:p>
            <a:pPr>
              <a:spcBef>
                <a:spcPts val="0"/>
              </a:spcBef>
            </a:pPr>
            <a:r>
              <a:rPr lang="en-US" sz="1100" dirty="0">
                <a:solidFill>
                  <a:schemeClr val="tx2"/>
                </a:solidFill>
                <a:latin typeface="Courier New" panose="02070309020205020404" pitchFamily="49" charset="0"/>
                <a:cs typeface="Courier New" panose="02070309020205020404" pitchFamily="49" charset="0"/>
              </a:rPr>
              <a:t>     ) \</a:t>
            </a:r>
          </a:p>
          <a:p>
            <a:pPr>
              <a:spcBef>
                <a:spcPts val="0"/>
              </a:spcBef>
            </a:pPr>
            <a:r>
              <a:rPr lang="en-US" sz="1100" dirty="0">
                <a:solidFill>
                  <a:schemeClr val="tx2"/>
                </a:solidFill>
                <a:latin typeface="Courier New" panose="02070309020205020404" pitchFamily="49" charset="0"/>
                <a:cs typeface="Courier New" panose="02070309020205020404" pitchFamily="49" charset="0"/>
              </a:rPr>
              <a:t>    .join(</a:t>
            </a:r>
            <a:r>
              <a:rPr lang="en-US" sz="1100" dirty="0" err="1">
                <a:solidFill>
                  <a:schemeClr val="tx2"/>
                </a:solidFill>
                <a:latin typeface="Courier New" panose="02070309020205020404" pitchFamily="49" charset="0"/>
                <a:cs typeface="Courier New" panose="02070309020205020404" pitchFamily="49" charset="0"/>
              </a:rPr>
              <a:t>car_orders_df</a:t>
            </a:r>
            <a:r>
              <a:rPr lang="en-US" sz="1100" dirty="0">
                <a:solidFill>
                  <a:schemeClr val="tx2"/>
                </a:solidFill>
                <a:latin typeface="Courier New" panose="02070309020205020404" pitchFamily="49" charset="0"/>
                <a:cs typeface="Courier New" panose="02070309020205020404" pitchFamily="49" charset="0"/>
              </a:rPr>
              <a:t>, '</a:t>
            </a:r>
            <a:r>
              <a:rPr lang="en-US" sz="1100" dirty="0" err="1">
                <a:solidFill>
                  <a:schemeClr val="tx2"/>
                </a:solidFill>
                <a:latin typeface="Courier New" panose="02070309020205020404" pitchFamily="49" charset="0"/>
                <a:cs typeface="Courier New" panose="02070309020205020404" pitchFamily="49" charset="0"/>
              </a:rPr>
              <a:t>customerNumber</a:t>
            </a:r>
            <a:r>
              <a:rPr lang="en-US" sz="1100" dirty="0">
                <a:solidFill>
                  <a:schemeClr val="tx2"/>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1408D11-DBAC-7946-A2D8-5DE7F359F0E5}"/>
              </a:ext>
            </a:extLst>
          </p:cNvPr>
          <p:cNvSpPr txBox="1"/>
          <p:nvPr/>
        </p:nvSpPr>
        <p:spPr>
          <a:xfrm>
            <a:off x="381000" y="1790700"/>
            <a:ext cx="3418114" cy="4152900"/>
          </a:xfrm>
          <a:prstGeom prst="rect">
            <a:avLst/>
          </a:prstGeom>
          <a:noFill/>
        </p:spPr>
        <p:txBody>
          <a:bodyPr wrap="square" rtlCol="0">
            <a:noAutofit/>
          </a:bodyPr>
          <a:lstStyle/>
          <a:p>
            <a:r>
              <a:rPr lang="en-US" sz="1400" dirty="0"/>
              <a:t>Query classic and vintage car sales that were sold by US sales reps?</a:t>
            </a:r>
          </a:p>
          <a:p>
            <a:endParaRPr lang="en-US" sz="1400" dirty="0"/>
          </a:p>
          <a:p>
            <a:r>
              <a:rPr lang="en-US" sz="1400" dirty="0"/>
              <a:t>Employees with job title "Sales Rep" who are assigned to an office in the US and are the sales rep for customers of vintage and classic cars.</a:t>
            </a:r>
          </a:p>
          <a:p>
            <a:pPr algn="l"/>
            <a:endParaRPr lang="en-US" sz="1400" dirty="0"/>
          </a:p>
          <a:p>
            <a:pPr algn="l"/>
            <a:r>
              <a:rPr lang="en-US" sz="1400" dirty="0"/>
              <a:t>Closely resembles SQL query. More flexibility to control order of expressions.</a:t>
            </a:r>
          </a:p>
          <a:p>
            <a:pPr algn="l"/>
            <a:endParaRPr lang="en-US" sz="1400" dirty="0"/>
          </a:p>
          <a:p>
            <a:pPr algn="l"/>
            <a:r>
              <a:rPr lang="en-US" sz="1400" dirty="0"/>
              <a:t>Select only required fields to avoid duplicates.</a:t>
            </a:r>
          </a:p>
        </p:txBody>
      </p:sp>
    </p:spTree>
    <p:extLst>
      <p:ext uri="{BB962C8B-B14F-4D97-AF65-F5344CB8AC3E}">
        <p14:creationId xmlns:p14="http://schemas.microsoft.com/office/powerpoint/2010/main" val="620811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Bases &amp;</a:t>
            </a:r>
            <a:br>
              <a:rPr lang="en-US" dirty="0"/>
            </a:br>
            <a:r>
              <a:rPr lang="en-US" dirty="0"/>
              <a:t>Data Management</a:t>
            </a:r>
          </a:p>
        </p:txBody>
      </p:sp>
      <p:sp>
        <p:nvSpPr>
          <p:cNvPr id="3" name="Subtitle 2"/>
          <p:cNvSpPr>
            <a:spLocks noGrp="1"/>
          </p:cNvSpPr>
          <p:nvPr>
            <p:ph type="subTitle" idx="1"/>
          </p:nvPr>
        </p:nvSpPr>
        <p:spPr/>
        <p:txBody>
          <a:bodyPr/>
          <a:lstStyle/>
          <a:p>
            <a:r>
              <a:rPr lang="en-US" dirty="0"/>
              <a:t>Best Practices for Data Scientists</a:t>
            </a:r>
          </a:p>
        </p:txBody>
      </p:sp>
      <p:sp>
        <p:nvSpPr>
          <p:cNvPr id="7" name="Text Placeholder 6"/>
          <p:cNvSpPr>
            <a:spLocks noGrp="1"/>
          </p:cNvSpPr>
          <p:nvPr>
            <p:ph type="body" sz="quarter" idx="13"/>
          </p:nvPr>
        </p:nvSpPr>
        <p:spPr/>
        <p:txBody>
          <a:bodyPr/>
          <a:lstStyle/>
          <a:p>
            <a:r>
              <a:rPr lang="en-US" dirty="0"/>
              <a:t>Dr. Péter Molnár</a:t>
            </a:r>
          </a:p>
          <a:p>
            <a:r>
              <a:rPr lang="en-US" dirty="0"/>
              <a:t>June 25, 2021</a:t>
            </a:r>
          </a:p>
        </p:txBody>
      </p:sp>
    </p:spTree>
    <p:extLst>
      <p:ext uri="{BB962C8B-B14F-4D97-AF65-F5344CB8AC3E}">
        <p14:creationId xmlns:p14="http://schemas.microsoft.com/office/powerpoint/2010/main" val="2396599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E1A6-C4E8-4642-9506-1D01B6511011}"/>
              </a:ext>
            </a:extLst>
          </p:cNvPr>
          <p:cNvSpPr>
            <a:spLocks noGrp="1"/>
          </p:cNvSpPr>
          <p:nvPr>
            <p:ph type="title"/>
          </p:nvPr>
        </p:nvSpPr>
        <p:spPr/>
        <p:txBody>
          <a:bodyPr/>
          <a:lstStyle/>
          <a:p>
            <a:r>
              <a:rPr lang="en-US" dirty="0"/>
              <a:t>Tips</a:t>
            </a:r>
          </a:p>
        </p:txBody>
      </p:sp>
      <p:sp>
        <p:nvSpPr>
          <p:cNvPr id="3" name="Content Placeholder 2">
            <a:extLst>
              <a:ext uri="{FF2B5EF4-FFF2-40B4-BE49-F238E27FC236}">
                <a16:creationId xmlns:a16="http://schemas.microsoft.com/office/drawing/2014/main" id="{604FF78F-7708-5841-8655-86300421026A}"/>
              </a:ext>
            </a:extLst>
          </p:cNvPr>
          <p:cNvSpPr>
            <a:spLocks noGrp="1"/>
          </p:cNvSpPr>
          <p:nvPr>
            <p:ph idx="1"/>
          </p:nvPr>
        </p:nvSpPr>
        <p:spPr>
          <a:xfrm>
            <a:off x="381000" y="1788326"/>
            <a:ext cx="7798904" cy="4173203"/>
          </a:xfrm>
        </p:spPr>
        <p:txBody>
          <a:bodyPr/>
          <a:lstStyle/>
          <a:p>
            <a:pPr>
              <a:lnSpc>
                <a:spcPct val="120000"/>
              </a:lnSpc>
            </a:pPr>
            <a:r>
              <a:rPr lang="en-US" b="0" dirty="0"/>
              <a:t>Use only lowercase letters, digits and the underscore for field and column names.</a:t>
            </a:r>
            <a:br>
              <a:rPr lang="en-US" b="0" dirty="0"/>
            </a:br>
            <a:r>
              <a:rPr lang="en-US" b="0" dirty="0"/>
              <a:t>I.e. </a:t>
            </a:r>
            <a:r>
              <a:rPr lang="en-US" b="0" i="1" dirty="0"/>
              <a:t>c ∊ { </a:t>
            </a:r>
            <a:r>
              <a:rPr lang="en-US" b="0" dirty="0"/>
              <a:t>‘a’-’z’, ‘0’-’9’, ‘_’ </a:t>
            </a:r>
            <a:r>
              <a:rPr lang="en-US" b="0" i="1" dirty="0"/>
              <a:t>}</a:t>
            </a:r>
          </a:p>
          <a:p>
            <a:pPr>
              <a:lnSpc>
                <a:spcPct val="120000"/>
              </a:lnSpc>
            </a:pPr>
            <a:r>
              <a:rPr lang="en-US" b="0" dirty="0"/>
              <a:t>A common issue emerges when transitioning code from one programming environment to another, migrating tables to SQL databases or changing the format to which tables are saved.</a:t>
            </a:r>
          </a:p>
          <a:p>
            <a:pPr>
              <a:lnSpc>
                <a:spcPct val="120000"/>
              </a:lnSpc>
            </a:pPr>
            <a:r>
              <a:rPr lang="en-US" dirty="0"/>
              <a:t>SQL is case insensitive</a:t>
            </a:r>
          </a:p>
          <a:p>
            <a:pPr>
              <a:lnSpc>
                <a:spcPct val="120000"/>
              </a:lnSpc>
            </a:pPr>
            <a:r>
              <a:rPr lang="en-US" b="0" dirty="0" err="1">
                <a:latin typeface="Andale Mono" panose="020B0509000000000004" pitchFamily="49" charset="0"/>
              </a:rPr>
              <a:t>BatchID</a:t>
            </a:r>
            <a:r>
              <a:rPr lang="en-US" b="0" dirty="0"/>
              <a:t> and </a:t>
            </a:r>
            <a:r>
              <a:rPr lang="en-US" b="0" dirty="0" err="1">
                <a:latin typeface="Andale Mono" panose="020B0509000000000004" pitchFamily="49" charset="0"/>
              </a:rPr>
              <a:t>batchid</a:t>
            </a:r>
            <a:r>
              <a:rPr lang="en-US" b="0" dirty="0"/>
              <a:t> can be distinguished in R, Pandas, and Spark</a:t>
            </a:r>
            <a:endParaRPr lang="en-US" b="0" dirty="0">
              <a:latin typeface="Andale Mono" panose="020B0509000000000004" pitchFamily="49" charset="0"/>
            </a:endParaRPr>
          </a:p>
        </p:txBody>
      </p:sp>
    </p:spTree>
    <p:extLst>
      <p:ext uri="{BB962C8B-B14F-4D97-AF65-F5344CB8AC3E}">
        <p14:creationId xmlns:p14="http://schemas.microsoft.com/office/powerpoint/2010/main" val="1646561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686C5-6BC2-704F-A071-2D662337D519}"/>
              </a:ext>
            </a:extLst>
          </p:cNvPr>
          <p:cNvSpPr>
            <a:spLocks noGrp="1"/>
          </p:cNvSpPr>
          <p:nvPr>
            <p:ph type="title"/>
          </p:nvPr>
        </p:nvSpPr>
        <p:spPr/>
        <p:txBody>
          <a:bodyPr/>
          <a:lstStyle/>
          <a:p>
            <a:r>
              <a:rPr lang="en-US" dirty="0"/>
              <a:t>Types of Database</a:t>
            </a:r>
          </a:p>
        </p:txBody>
      </p:sp>
      <p:graphicFrame>
        <p:nvGraphicFramePr>
          <p:cNvPr id="4" name="Table 4">
            <a:extLst>
              <a:ext uri="{FF2B5EF4-FFF2-40B4-BE49-F238E27FC236}">
                <a16:creationId xmlns:a16="http://schemas.microsoft.com/office/drawing/2014/main" id="{B3AEAB0B-1152-5E4B-AD5A-FFC8A3FE446F}"/>
              </a:ext>
            </a:extLst>
          </p:cNvPr>
          <p:cNvGraphicFramePr>
            <a:graphicFrameLocks noGrp="1"/>
          </p:cNvGraphicFramePr>
          <p:nvPr>
            <p:ph idx="1"/>
          </p:nvPr>
        </p:nvGraphicFramePr>
        <p:xfrm>
          <a:off x="381000" y="1789113"/>
          <a:ext cx="11430000" cy="403860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504976250"/>
                    </a:ext>
                  </a:extLst>
                </a:gridCol>
                <a:gridCol w="1905000">
                  <a:extLst>
                    <a:ext uri="{9D8B030D-6E8A-4147-A177-3AD203B41FA5}">
                      <a16:colId xmlns:a16="http://schemas.microsoft.com/office/drawing/2014/main" val="2061613761"/>
                    </a:ext>
                  </a:extLst>
                </a:gridCol>
                <a:gridCol w="1905000">
                  <a:extLst>
                    <a:ext uri="{9D8B030D-6E8A-4147-A177-3AD203B41FA5}">
                      <a16:colId xmlns:a16="http://schemas.microsoft.com/office/drawing/2014/main" val="3487974031"/>
                    </a:ext>
                  </a:extLst>
                </a:gridCol>
                <a:gridCol w="1905000">
                  <a:extLst>
                    <a:ext uri="{9D8B030D-6E8A-4147-A177-3AD203B41FA5}">
                      <a16:colId xmlns:a16="http://schemas.microsoft.com/office/drawing/2014/main" val="2469686824"/>
                    </a:ext>
                  </a:extLst>
                </a:gridCol>
                <a:gridCol w="1905000">
                  <a:extLst>
                    <a:ext uri="{9D8B030D-6E8A-4147-A177-3AD203B41FA5}">
                      <a16:colId xmlns:a16="http://schemas.microsoft.com/office/drawing/2014/main" val="66367802"/>
                    </a:ext>
                  </a:extLst>
                </a:gridCol>
                <a:gridCol w="1905000">
                  <a:extLst>
                    <a:ext uri="{9D8B030D-6E8A-4147-A177-3AD203B41FA5}">
                      <a16:colId xmlns:a16="http://schemas.microsoft.com/office/drawing/2014/main" val="4227583024"/>
                    </a:ext>
                  </a:extLst>
                </a:gridCol>
              </a:tblGrid>
              <a:tr h="370840">
                <a:tc>
                  <a:txBody>
                    <a:bodyPr/>
                    <a:lstStyle/>
                    <a:p>
                      <a:r>
                        <a:rPr lang="en-US" sz="1200" dirty="0"/>
                        <a:t>Category</a:t>
                      </a:r>
                    </a:p>
                  </a:txBody>
                  <a:tcPr/>
                </a:tc>
                <a:tc>
                  <a:txBody>
                    <a:bodyPr/>
                    <a:lstStyle/>
                    <a:p>
                      <a:endParaRPr lang="en-US" sz="1200" dirty="0"/>
                    </a:p>
                  </a:txBody>
                  <a:tcPr/>
                </a:tc>
                <a:tc>
                  <a:txBody>
                    <a:bodyPr/>
                    <a:lstStyle/>
                    <a:p>
                      <a:r>
                        <a:rPr lang="en-US" sz="1200" dirty="0"/>
                        <a:t>Index</a:t>
                      </a:r>
                    </a:p>
                  </a:txBody>
                  <a:tcPr/>
                </a:tc>
                <a:tc>
                  <a:txBody>
                    <a:bodyPr/>
                    <a:lstStyle/>
                    <a:p>
                      <a:r>
                        <a:rPr lang="en-US" sz="1200" dirty="0"/>
                        <a:t>Implementation</a:t>
                      </a:r>
                    </a:p>
                  </a:txBody>
                  <a:tcPr/>
                </a:tc>
                <a:tc>
                  <a:txBody>
                    <a:bodyPr/>
                    <a:lstStyle/>
                    <a:p>
                      <a:r>
                        <a:rPr lang="en-US" sz="1200" dirty="0"/>
                        <a:t>Operations</a:t>
                      </a:r>
                    </a:p>
                  </a:txBody>
                  <a:tcPr/>
                </a:tc>
                <a:tc>
                  <a:txBody>
                    <a:bodyPr/>
                    <a:lstStyle/>
                    <a:p>
                      <a:endParaRPr lang="en-US" sz="1200" dirty="0"/>
                    </a:p>
                  </a:txBody>
                  <a:tcPr/>
                </a:tc>
                <a:extLst>
                  <a:ext uri="{0D108BD9-81ED-4DB2-BD59-A6C34878D82A}">
                    <a16:rowId xmlns:a16="http://schemas.microsoft.com/office/drawing/2014/main" val="2408881440"/>
                  </a:ext>
                </a:extLst>
              </a:tr>
              <a:tr h="370840">
                <a:tc>
                  <a:txBody>
                    <a:bodyPr/>
                    <a:lstStyle/>
                    <a:p>
                      <a:r>
                        <a:rPr lang="en-US" sz="1200" dirty="0"/>
                        <a:t>Relational </a:t>
                      </a:r>
                    </a:p>
                  </a:txBody>
                  <a:tcPr/>
                </a:tc>
                <a:tc>
                  <a:txBody>
                    <a:bodyPr/>
                    <a:lstStyle/>
                    <a:p>
                      <a:r>
                        <a:rPr lang="en-US" sz="1200" dirty="0"/>
                        <a:t>Tables, columns have same data type, all rows have same structure</a:t>
                      </a:r>
                    </a:p>
                  </a:txBody>
                  <a:tcPr/>
                </a:tc>
                <a:tc>
                  <a:txBody>
                    <a:bodyPr/>
                    <a:lstStyle/>
                    <a:p>
                      <a:endParaRPr lang="en-US" sz="1200" dirty="0"/>
                    </a:p>
                  </a:txBody>
                  <a:tcPr/>
                </a:tc>
                <a:tc>
                  <a:txBody>
                    <a:bodyPr/>
                    <a:lstStyle/>
                    <a:p>
                      <a:r>
                        <a:rPr lang="en-US" sz="1200" dirty="0"/>
                        <a:t>Row vs column based, optimized for OLAP or OLAT, require schema definition up-front</a:t>
                      </a:r>
                    </a:p>
                  </a:txBody>
                  <a:tcPr/>
                </a:tc>
                <a:tc>
                  <a:txBody>
                    <a:bodyPr/>
                    <a:lstStyle/>
                    <a:p>
                      <a:r>
                        <a:rPr lang="en-US" sz="1200" dirty="0"/>
                        <a:t>SQL</a:t>
                      </a:r>
                    </a:p>
                  </a:txBody>
                  <a:tcPr/>
                </a:tc>
                <a:tc>
                  <a:txBody>
                    <a:bodyPr/>
                    <a:lstStyle/>
                    <a:p>
                      <a:endParaRPr lang="en-US" sz="1200"/>
                    </a:p>
                  </a:txBody>
                  <a:tcPr/>
                </a:tc>
                <a:extLst>
                  <a:ext uri="{0D108BD9-81ED-4DB2-BD59-A6C34878D82A}">
                    <a16:rowId xmlns:a16="http://schemas.microsoft.com/office/drawing/2014/main" val="3350977697"/>
                  </a:ext>
                </a:extLst>
              </a:tr>
              <a:tr h="370840">
                <a:tc>
                  <a:txBody>
                    <a:bodyPr/>
                    <a:lstStyle/>
                    <a:p>
                      <a:r>
                        <a:rPr lang="en-US" sz="1200" dirty="0"/>
                        <a:t>Wide Column</a:t>
                      </a:r>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r>
                        <a:rPr lang="en-US" sz="1200" dirty="0"/>
                        <a:t>CQL (similar to SQL)</a:t>
                      </a:r>
                    </a:p>
                  </a:txBody>
                  <a:tcPr/>
                </a:tc>
                <a:tc>
                  <a:txBody>
                    <a:bodyPr/>
                    <a:lstStyle/>
                    <a:p>
                      <a:r>
                        <a:rPr lang="en-US" sz="1200" dirty="0"/>
                        <a:t>Cassandra</a:t>
                      </a:r>
                    </a:p>
                  </a:txBody>
                  <a:tcPr/>
                </a:tc>
                <a:extLst>
                  <a:ext uri="{0D108BD9-81ED-4DB2-BD59-A6C34878D82A}">
                    <a16:rowId xmlns:a16="http://schemas.microsoft.com/office/drawing/2014/main" val="1976386669"/>
                  </a:ext>
                </a:extLst>
              </a:tr>
              <a:tr h="370840">
                <a:tc>
                  <a:txBody>
                    <a:bodyPr/>
                    <a:lstStyle/>
                    <a:p>
                      <a:r>
                        <a:rPr lang="en-US" sz="1200" dirty="0"/>
                        <a:t>Key/Value Store</a:t>
                      </a:r>
                    </a:p>
                  </a:txBody>
                  <a:tcPr/>
                </a:tc>
                <a:tc>
                  <a:txBody>
                    <a:bodyPr/>
                    <a:lstStyle/>
                    <a:p>
                      <a:endParaRPr lang="en-US" sz="1200" dirty="0"/>
                    </a:p>
                  </a:txBody>
                  <a:tcPr/>
                </a:tc>
                <a:tc>
                  <a:txBody>
                    <a:bodyPr/>
                    <a:lstStyle/>
                    <a:p>
                      <a:r>
                        <a:rPr lang="en-US" sz="1200" dirty="0"/>
                        <a:t>Primary Key for exact match, sort key to query order and range</a:t>
                      </a:r>
                    </a:p>
                  </a:txBody>
                  <a:tcPr/>
                </a:tc>
                <a:tc>
                  <a:txBody>
                    <a:bodyPr/>
                    <a:lstStyle/>
                    <a:p>
                      <a:endParaRPr lang="en-US" sz="1200"/>
                    </a:p>
                  </a:txBody>
                  <a:tcPr/>
                </a:tc>
                <a:tc>
                  <a:txBody>
                    <a:bodyPr/>
                    <a:lstStyle/>
                    <a:p>
                      <a:r>
                        <a:rPr lang="en-US" sz="1200" dirty="0"/>
                        <a:t>Query (=lookup)</a:t>
                      </a:r>
                      <a:br>
                        <a:rPr lang="en-US" sz="1200" dirty="0"/>
                      </a:br>
                      <a:r>
                        <a:rPr lang="en-US" sz="1200" dirty="0"/>
                        <a:t>Scan (=search and collect matching values)</a:t>
                      </a:r>
                    </a:p>
                  </a:txBody>
                  <a:tcPr/>
                </a:tc>
                <a:tc>
                  <a:txBody>
                    <a:bodyPr/>
                    <a:lstStyle/>
                    <a:p>
                      <a:r>
                        <a:rPr lang="en-US" sz="1200" dirty="0"/>
                        <a:t>Amazon DynamoDB</a:t>
                      </a:r>
                    </a:p>
                  </a:txBody>
                  <a:tcPr/>
                </a:tc>
                <a:extLst>
                  <a:ext uri="{0D108BD9-81ED-4DB2-BD59-A6C34878D82A}">
                    <a16:rowId xmlns:a16="http://schemas.microsoft.com/office/drawing/2014/main" val="800220172"/>
                  </a:ext>
                </a:extLst>
              </a:tr>
              <a:tr h="370840">
                <a:tc>
                  <a:txBody>
                    <a:bodyPr/>
                    <a:lstStyle/>
                    <a:p>
                      <a:r>
                        <a:rPr lang="en-US" sz="1200" dirty="0"/>
                        <a:t>Document Store</a:t>
                      </a:r>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MongoDB Query Language</a:t>
                      </a:r>
                      <a:endParaRPr lang="en-US" sz="1200" dirty="0"/>
                    </a:p>
                  </a:txBody>
                  <a:tcPr/>
                </a:tc>
                <a:tc>
                  <a:txBody>
                    <a:bodyPr/>
                    <a:lstStyle/>
                    <a:p>
                      <a:r>
                        <a:rPr lang="en-US" sz="1200" dirty="0"/>
                        <a:t>MongoDB</a:t>
                      </a:r>
                    </a:p>
                  </a:txBody>
                  <a:tcPr/>
                </a:tc>
                <a:extLst>
                  <a:ext uri="{0D108BD9-81ED-4DB2-BD59-A6C34878D82A}">
                    <a16:rowId xmlns:a16="http://schemas.microsoft.com/office/drawing/2014/main" val="201325841"/>
                  </a:ext>
                </a:extLst>
              </a:tr>
              <a:tr h="370840">
                <a:tc>
                  <a:txBody>
                    <a:bodyPr/>
                    <a:lstStyle/>
                    <a:p>
                      <a:r>
                        <a:rPr lang="en-US" sz="1200" dirty="0"/>
                        <a:t>Graph</a:t>
                      </a:r>
                    </a:p>
                  </a:txBody>
                  <a:tcPr/>
                </a:tc>
                <a:tc>
                  <a:txBody>
                    <a:bodyPr/>
                    <a:lstStyle/>
                    <a:p>
                      <a:r>
                        <a:rPr lang="en-US" sz="1200" dirty="0"/>
                        <a:t>RDF triple (edges between two nodes), Property graphs (edges, nodes, can have properties)</a:t>
                      </a:r>
                    </a:p>
                  </a:txBody>
                  <a:tcPr/>
                </a:tc>
                <a:tc>
                  <a:txBody>
                    <a:bodyPr/>
                    <a:lstStyle/>
                    <a:p>
                      <a:endParaRPr lang="en-US" sz="1200" dirty="0"/>
                    </a:p>
                  </a:txBody>
                  <a:tcPr/>
                </a:tc>
                <a:tc>
                  <a:txBody>
                    <a:bodyPr/>
                    <a:lstStyle/>
                    <a:p>
                      <a:endParaRPr lang="en-US" sz="1200" dirty="0"/>
                    </a:p>
                  </a:txBody>
                  <a:tcPr/>
                </a:tc>
                <a:tc>
                  <a:txBody>
                    <a:bodyPr/>
                    <a:lstStyle/>
                    <a:p>
                      <a:r>
                        <a:rPr lang="en-US" sz="1200" dirty="0"/>
                        <a:t>Cypher, Gremlin, SPARQL</a:t>
                      </a:r>
                    </a:p>
                  </a:txBody>
                  <a:tcPr/>
                </a:tc>
                <a:tc>
                  <a:txBody>
                    <a:bodyPr/>
                    <a:lstStyle/>
                    <a:p>
                      <a:r>
                        <a:rPr lang="en-US" sz="1200" dirty="0"/>
                        <a:t>Neo4j, Amazon Neptune</a:t>
                      </a:r>
                    </a:p>
                  </a:txBody>
                  <a:tcPr/>
                </a:tc>
                <a:extLst>
                  <a:ext uri="{0D108BD9-81ED-4DB2-BD59-A6C34878D82A}">
                    <a16:rowId xmlns:a16="http://schemas.microsoft.com/office/drawing/2014/main" val="2942411310"/>
                  </a:ext>
                </a:extLst>
              </a:tr>
              <a:tr h="370840">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4114424361"/>
                  </a:ext>
                </a:extLst>
              </a:tr>
            </a:tbl>
          </a:graphicData>
        </a:graphic>
      </p:graphicFrame>
    </p:spTree>
    <p:extLst>
      <p:ext uri="{BB962C8B-B14F-4D97-AF65-F5344CB8AC3E}">
        <p14:creationId xmlns:p14="http://schemas.microsoft.com/office/powerpoint/2010/main" val="2181520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EE54-E363-294F-BE40-A3A0F47C3950}"/>
              </a:ext>
            </a:extLst>
          </p:cNvPr>
          <p:cNvSpPr>
            <a:spLocks noGrp="1"/>
          </p:cNvSpPr>
          <p:nvPr>
            <p:ph type="title"/>
          </p:nvPr>
        </p:nvSpPr>
        <p:spPr/>
        <p:txBody>
          <a:bodyPr/>
          <a:lstStyle/>
          <a:p>
            <a:r>
              <a:rPr lang="en-US" dirty="0"/>
              <a:t>Pitfalls</a:t>
            </a:r>
          </a:p>
        </p:txBody>
      </p:sp>
      <p:sp>
        <p:nvSpPr>
          <p:cNvPr id="3" name="Content Placeholder 2">
            <a:extLst>
              <a:ext uri="{FF2B5EF4-FFF2-40B4-BE49-F238E27FC236}">
                <a16:creationId xmlns:a16="http://schemas.microsoft.com/office/drawing/2014/main" id="{840D2376-134E-6E41-9DE1-B0B598283CB7}"/>
              </a:ext>
            </a:extLst>
          </p:cNvPr>
          <p:cNvSpPr>
            <a:spLocks noGrp="1"/>
          </p:cNvSpPr>
          <p:nvPr>
            <p:ph idx="1"/>
          </p:nvPr>
        </p:nvSpPr>
        <p:spPr>
          <a:xfrm>
            <a:off x="381000" y="1788326"/>
            <a:ext cx="9686544" cy="4173203"/>
          </a:xfrm>
        </p:spPr>
        <p:txBody>
          <a:bodyPr/>
          <a:lstStyle/>
          <a:p>
            <a:pPr marL="285750" indent="-285750">
              <a:spcBef>
                <a:spcPts val="600"/>
              </a:spcBef>
              <a:buFont typeface="Arial" panose="020B0604020202020204" pitchFamily="34" charset="0"/>
              <a:buChar char="•"/>
            </a:pPr>
            <a:r>
              <a:rPr lang="en-US" sz="1600" b="0" dirty="0"/>
              <a:t>Common issue arise from importing data</a:t>
            </a:r>
          </a:p>
          <a:p>
            <a:pPr marL="285750" indent="-285750">
              <a:spcBef>
                <a:spcPts val="600"/>
              </a:spcBef>
              <a:buFont typeface="Arial" panose="020B0604020202020204" pitchFamily="34" charset="0"/>
              <a:buChar char="•"/>
            </a:pPr>
            <a:r>
              <a:rPr lang="en-US" sz="1600" b="0" dirty="0"/>
              <a:t>External data, sometimes third-party uploads are routinely dumped into the data warehouse. However, the data migration might not be carefully reviewed</a:t>
            </a:r>
          </a:p>
          <a:p>
            <a:pPr marL="285750" indent="-285750">
              <a:spcBef>
                <a:spcPts val="600"/>
              </a:spcBef>
              <a:buFont typeface="Arial" panose="020B0604020202020204" pitchFamily="34" charset="0"/>
              <a:buChar char="•"/>
            </a:pPr>
            <a:r>
              <a:rPr lang="en-US" sz="1600" b="0" dirty="0"/>
              <a:t>Here are some issues I encountered </a:t>
            </a:r>
          </a:p>
          <a:p>
            <a:pPr marL="285750" indent="-285750">
              <a:spcBef>
                <a:spcPts val="600"/>
              </a:spcBef>
              <a:buFont typeface="Arial" panose="020B0604020202020204" pitchFamily="34" charset="0"/>
              <a:buChar char="•"/>
            </a:pPr>
            <a:r>
              <a:rPr lang="en-US" sz="1600" b="0" dirty="0"/>
              <a:t>Timestamps: losing seconds, MS Excel was used to review CSV files. Excel by default only shows hours and minutes.</a:t>
            </a:r>
          </a:p>
          <a:p>
            <a:pPr marL="285750" indent="-285750">
              <a:spcBef>
                <a:spcPts val="600"/>
              </a:spcBef>
              <a:buFont typeface="Arial" panose="020B0604020202020204" pitchFamily="34" charset="0"/>
              <a:buChar char="•"/>
            </a:pPr>
            <a:r>
              <a:rPr lang="en-US" sz="1600" b="0" dirty="0"/>
              <a:t>Timestamps: losing time-zone information. The desktop software for downloading control system data automatically converted timestamps from UTC to local time.</a:t>
            </a:r>
          </a:p>
          <a:p>
            <a:pPr marL="285750" indent="-285750">
              <a:spcBef>
                <a:spcPts val="600"/>
              </a:spcBef>
              <a:buFont typeface="Arial" panose="020B0604020202020204" pitchFamily="34" charset="0"/>
              <a:buChar char="•"/>
            </a:pPr>
            <a:r>
              <a:rPr lang="en-US" sz="1600" b="0" dirty="0"/>
              <a:t>User input text fields: Conversion of special characters like ‘</a:t>
            </a:r>
            <a:r>
              <a:rPr lang="en-US" sz="1600" b="0" dirty="0" err="1"/>
              <a:t>é</a:t>
            </a:r>
            <a:r>
              <a:rPr lang="en-US" sz="1600" b="0" dirty="0"/>
              <a:t>’ </a:t>
            </a:r>
            <a:r>
              <a:rPr lang="en-US" sz="1600" b="0" dirty="0">
                <a:sym typeface="Wingdings" pitchFamily="2" charset="2"/>
              </a:rPr>
              <a:t> Database “collation”</a:t>
            </a:r>
            <a:br>
              <a:rPr lang="en-US" sz="1600" b="0" dirty="0">
                <a:sym typeface="Wingdings" pitchFamily="2" charset="2"/>
              </a:rPr>
            </a:br>
            <a:r>
              <a:rPr lang="en-US" sz="1600" b="0" dirty="0">
                <a:sym typeface="Wingdings" pitchFamily="2" charset="2"/>
                <a:hlinkClick r:id="rId2"/>
              </a:rPr>
              <a:t>https://docs.microsoft.com/en-us/sql/relational-databases/collations/set-or-change-the-server-collation?view=sql-server-ver15</a:t>
            </a:r>
            <a:r>
              <a:rPr lang="en-US" sz="1600" b="0" dirty="0">
                <a:sym typeface="Wingdings" pitchFamily="2" charset="2"/>
              </a:rPr>
              <a:t> </a:t>
            </a:r>
            <a:br>
              <a:rPr lang="en-US" sz="1600" b="0" dirty="0">
                <a:sym typeface="Wingdings" pitchFamily="2" charset="2"/>
              </a:rPr>
            </a:br>
            <a:r>
              <a:rPr lang="en-US" sz="1600" b="0" dirty="0">
                <a:sym typeface="Wingdings" pitchFamily="2" charset="2"/>
              </a:rPr>
              <a:t>e.g. with email addresses</a:t>
            </a:r>
          </a:p>
          <a:p>
            <a:pPr marL="285750" indent="-285750">
              <a:spcBef>
                <a:spcPts val="600"/>
              </a:spcBef>
              <a:buFont typeface="Arial" panose="020B0604020202020204" pitchFamily="34" charset="0"/>
              <a:buChar char="•"/>
            </a:pPr>
            <a:r>
              <a:rPr lang="en-US" sz="1600" b="0" dirty="0">
                <a:sym typeface="Wingdings" pitchFamily="2" charset="2"/>
              </a:rPr>
              <a:t>Blanks in field names: loading CSV files from third-party data sources</a:t>
            </a:r>
          </a:p>
          <a:p>
            <a:pPr marL="285750" indent="-285750">
              <a:spcBef>
                <a:spcPts val="600"/>
              </a:spcBef>
              <a:buFont typeface="Arial" panose="020B0604020202020204" pitchFamily="34" charset="0"/>
              <a:buChar char="•"/>
            </a:pPr>
            <a:r>
              <a:rPr lang="en-US" sz="1600" b="0" dirty="0">
                <a:sym typeface="Wingdings" pitchFamily="2" charset="2"/>
              </a:rPr>
              <a:t>Duplicate records </a:t>
            </a:r>
          </a:p>
        </p:txBody>
      </p:sp>
    </p:spTree>
    <p:extLst>
      <p:ext uri="{BB962C8B-B14F-4D97-AF65-F5344CB8AC3E}">
        <p14:creationId xmlns:p14="http://schemas.microsoft.com/office/powerpoint/2010/main" val="1933196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41B9-8E4F-C34B-91FC-61DF077DEB49}"/>
              </a:ext>
            </a:extLst>
          </p:cNvPr>
          <p:cNvSpPr>
            <a:spLocks noGrp="1"/>
          </p:cNvSpPr>
          <p:nvPr>
            <p:ph type="title"/>
          </p:nvPr>
        </p:nvSpPr>
        <p:spPr/>
        <p:txBody>
          <a:bodyPr/>
          <a:lstStyle/>
          <a:p>
            <a:r>
              <a:rPr lang="en-US" dirty="0"/>
              <a:t>Data Ingestion Issues</a:t>
            </a:r>
          </a:p>
        </p:txBody>
      </p:sp>
      <p:sp>
        <p:nvSpPr>
          <p:cNvPr id="3" name="Content Placeholder 2">
            <a:extLst>
              <a:ext uri="{FF2B5EF4-FFF2-40B4-BE49-F238E27FC236}">
                <a16:creationId xmlns:a16="http://schemas.microsoft.com/office/drawing/2014/main" id="{553B78F7-936E-CA4B-B3F7-F3642E2C818B}"/>
              </a:ext>
            </a:extLst>
          </p:cNvPr>
          <p:cNvSpPr>
            <a:spLocks noGrp="1"/>
          </p:cNvSpPr>
          <p:nvPr>
            <p:ph idx="1"/>
          </p:nvPr>
        </p:nvSpPr>
        <p:spPr>
          <a:xfrm>
            <a:off x="381000" y="1788326"/>
            <a:ext cx="9613392" cy="4173203"/>
          </a:xfrm>
        </p:spPr>
        <p:txBody>
          <a:bodyPr/>
          <a:lstStyle/>
          <a:p>
            <a:pPr marL="285750" indent="-285750">
              <a:spcBef>
                <a:spcPts val="600"/>
              </a:spcBef>
              <a:buFont typeface="Arial" panose="020B0604020202020204" pitchFamily="34" charset="0"/>
              <a:buChar char="•"/>
            </a:pPr>
            <a:r>
              <a:rPr lang="en-US" sz="1600" b="0" dirty="0"/>
              <a:t>Database table collation and character encoding (Latin-1 vs UTF-8/16)</a:t>
            </a:r>
          </a:p>
          <a:p>
            <a:pPr marL="285750" indent="-285750">
              <a:spcBef>
                <a:spcPts val="600"/>
              </a:spcBef>
              <a:buFont typeface="Arial" panose="020B0604020202020204" pitchFamily="34" charset="0"/>
              <a:buChar char="•"/>
            </a:pPr>
            <a:r>
              <a:rPr lang="en-US" sz="1600" b="0" dirty="0"/>
              <a:t>Timestamps: dropped time-zone, local time without daylight saving flag,</a:t>
            </a:r>
            <a:br>
              <a:rPr lang="en-US" sz="1600" b="0" dirty="0"/>
            </a:br>
            <a:r>
              <a:rPr lang="en-US" sz="1600" b="0" dirty="0"/>
              <a:t>dropped seconds (Excel export)</a:t>
            </a:r>
          </a:p>
          <a:p>
            <a:pPr marL="285750" indent="-285750">
              <a:spcBef>
                <a:spcPts val="600"/>
              </a:spcBef>
              <a:buFont typeface="Arial" panose="020B0604020202020204" pitchFamily="34" charset="0"/>
              <a:buChar char="•"/>
            </a:pPr>
            <a:r>
              <a:rPr lang="en-US" sz="1600" b="0" dirty="0"/>
              <a:t>Column names: lower vs upper case, special characters (incl. dash, blank, period), duplicate columns</a:t>
            </a:r>
          </a:p>
          <a:p>
            <a:pPr marL="285750" indent="-285750">
              <a:spcBef>
                <a:spcPts val="600"/>
              </a:spcBef>
              <a:buFont typeface="Arial" panose="020B0604020202020204" pitchFamily="34" charset="0"/>
              <a:buChar char="•"/>
            </a:pPr>
            <a:r>
              <a:rPr lang="en-US" sz="1600" b="0" dirty="0"/>
              <a:t>Current state vs change history (re Salesforce data)</a:t>
            </a:r>
          </a:p>
          <a:p>
            <a:endParaRPr lang="en-US" dirty="0"/>
          </a:p>
          <a:p>
            <a:endParaRPr lang="en-US" dirty="0"/>
          </a:p>
          <a:p>
            <a:endParaRPr lang="en-US" dirty="0"/>
          </a:p>
        </p:txBody>
      </p:sp>
    </p:spTree>
    <p:extLst>
      <p:ext uri="{BB962C8B-B14F-4D97-AF65-F5344CB8AC3E}">
        <p14:creationId xmlns:p14="http://schemas.microsoft.com/office/powerpoint/2010/main" val="4128278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3408-7551-2B47-AE77-F412BBCB27A2}"/>
              </a:ext>
            </a:extLst>
          </p:cNvPr>
          <p:cNvSpPr>
            <a:spLocks noGrp="1"/>
          </p:cNvSpPr>
          <p:nvPr>
            <p:ph type="title"/>
          </p:nvPr>
        </p:nvSpPr>
        <p:spPr/>
        <p:txBody>
          <a:bodyPr/>
          <a:lstStyle/>
          <a:p>
            <a:r>
              <a:rPr lang="en-US" dirty="0"/>
              <a:t>Database options</a:t>
            </a:r>
          </a:p>
        </p:txBody>
      </p:sp>
      <p:sp>
        <p:nvSpPr>
          <p:cNvPr id="3" name="Content Placeholder 2">
            <a:extLst>
              <a:ext uri="{FF2B5EF4-FFF2-40B4-BE49-F238E27FC236}">
                <a16:creationId xmlns:a16="http://schemas.microsoft.com/office/drawing/2014/main" id="{A42D60E8-9AFA-C246-B3B8-7A7215E99ABD}"/>
              </a:ext>
            </a:extLst>
          </p:cNvPr>
          <p:cNvSpPr>
            <a:spLocks noGrp="1"/>
          </p:cNvSpPr>
          <p:nvPr>
            <p:ph idx="1"/>
          </p:nvPr>
        </p:nvSpPr>
        <p:spPr/>
        <p:txBody>
          <a:bodyPr/>
          <a:lstStyle/>
          <a:p>
            <a:pPr marL="285750" indent="-285750">
              <a:buFont typeface="Arial" panose="020B0604020202020204" pitchFamily="34" charset="0"/>
              <a:buChar char="•"/>
            </a:pPr>
            <a:r>
              <a:rPr lang="en-US" sz="1600" b="0" dirty="0"/>
              <a:t>Team server: dedicated computer (workstation) with SQL </a:t>
            </a:r>
          </a:p>
          <a:p>
            <a:pPr marL="285750" indent="-285750">
              <a:buFont typeface="Arial" panose="020B0604020202020204" pitchFamily="34" charset="0"/>
              <a:buChar char="•"/>
            </a:pPr>
            <a:r>
              <a:rPr lang="en-US" sz="1600" b="0" dirty="0"/>
              <a:t>Open source: </a:t>
            </a:r>
            <a:r>
              <a:rPr lang="en-US" sz="1600" b="0" dirty="0" err="1"/>
              <a:t>Postgresql</a:t>
            </a:r>
            <a:r>
              <a:rPr lang="en-US" sz="1600" b="0" dirty="0"/>
              <a:t>, MySQL: no license fee</a:t>
            </a:r>
          </a:p>
          <a:p>
            <a:pPr marL="285750" indent="-285750">
              <a:buFont typeface="Arial" panose="020B0604020202020204" pitchFamily="34" charset="0"/>
              <a:buChar char="•"/>
            </a:pPr>
            <a:r>
              <a:rPr lang="en-US" sz="1600" b="0" dirty="0"/>
              <a:t>Commercial: MS-SQL-Server, Oracle…</a:t>
            </a:r>
          </a:p>
          <a:p>
            <a:pPr marL="285750" indent="-285750">
              <a:buFont typeface="Arial" panose="020B0604020202020204" pitchFamily="34" charset="0"/>
              <a:buChar char="•"/>
            </a:pPr>
            <a:r>
              <a:rPr lang="en-US" sz="1600" b="0" dirty="0"/>
              <a:t>Cloud: RDS server, pay run time</a:t>
            </a:r>
          </a:p>
          <a:p>
            <a:pPr marL="285750" indent="-285750">
              <a:buFont typeface="Arial" panose="020B0604020202020204" pitchFamily="34" charset="0"/>
              <a:buChar char="•"/>
            </a:pPr>
            <a:r>
              <a:rPr lang="en-US" sz="1600" b="0" dirty="0"/>
              <a:t>Cloud: server-less, pay as you go, e.g. Amazon Athena</a:t>
            </a:r>
          </a:p>
          <a:p>
            <a:pPr marL="285750" indent="-285750">
              <a:buFont typeface="Arial" panose="020B0604020202020204" pitchFamily="34" charset="0"/>
              <a:buChar char="•"/>
            </a:pPr>
            <a:r>
              <a:rPr lang="en-US" sz="1600" b="0" dirty="0"/>
              <a:t>Hadoop/Spark cluster (on-prem)</a:t>
            </a:r>
          </a:p>
          <a:p>
            <a:endParaRPr lang="en-US" dirty="0"/>
          </a:p>
        </p:txBody>
      </p:sp>
    </p:spTree>
    <p:extLst>
      <p:ext uri="{BB962C8B-B14F-4D97-AF65-F5344CB8AC3E}">
        <p14:creationId xmlns:p14="http://schemas.microsoft.com/office/powerpoint/2010/main" val="121766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3839-2AFC-0E4C-9212-040DFE4F5DEB}"/>
              </a:ext>
            </a:extLst>
          </p:cNvPr>
          <p:cNvSpPr>
            <a:spLocks noGrp="1"/>
          </p:cNvSpPr>
          <p:nvPr>
            <p:ph type="title"/>
          </p:nvPr>
        </p:nvSpPr>
        <p:spPr/>
        <p:txBody>
          <a:bodyPr/>
          <a:lstStyle/>
          <a:p>
            <a:r>
              <a:rPr lang="en-US" dirty="0"/>
              <a:t>Source Code Versioning</a:t>
            </a:r>
          </a:p>
        </p:txBody>
      </p:sp>
      <p:sp>
        <p:nvSpPr>
          <p:cNvPr id="3" name="Content Placeholder 2">
            <a:extLst>
              <a:ext uri="{FF2B5EF4-FFF2-40B4-BE49-F238E27FC236}">
                <a16:creationId xmlns:a16="http://schemas.microsoft.com/office/drawing/2014/main" id="{9B285D24-7466-1248-9B54-9E220C7718D9}"/>
              </a:ext>
            </a:extLst>
          </p:cNvPr>
          <p:cNvSpPr>
            <a:spLocks noGrp="1"/>
          </p:cNvSpPr>
          <p:nvPr>
            <p:ph idx="1"/>
          </p:nvPr>
        </p:nvSpPr>
        <p:spPr/>
        <p:txBody>
          <a:bodyPr/>
          <a:lstStyle/>
          <a:p>
            <a:r>
              <a:rPr lang="en-US" b="0" dirty="0"/>
              <a:t>System to track code changes and ensure consistent source code across computers and users.</a:t>
            </a:r>
          </a:p>
          <a:p>
            <a:r>
              <a:rPr lang="en-US" b="0" dirty="0"/>
              <a:t>Tracks code lines that are different between versions </a:t>
            </a:r>
            <a:r>
              <a:rPr lang="en-US" b="0" dirty="0">
                <a:sym typeface="Wingdings" pitchFamily="2" charset="2"/>
              </a:rPr>
              <a:t> only works one text files, e.g. program code, configuration files</a:t>
            </a:r>
          </a:p>
          <a:p>
            <a:r>
              <a:rPr lang="en-US" b="0" dirty="0">
                <a:sym typeface="Wingdings" pitchFamily="2" charset="2"/>
              </a:rPr>
              <a:t>Not suitable for data files or binary files (images, PDF, DOCX, etc.)</a:t>
            </a:r>
          </a:p>
          <a:p>
            <a:endParaRPr lang="en-US" b="0" dirty="0"/>
          </a:p>
        </p:txBody>
      </p:sp>
    </p:spTree>
    <p:extLst>
      <p:ext uri="{BB962C8B-B14F-4D97-AF65-F5344CB8AC3E}">
        <p14:creationId xmlns:p14="http://schemas.microsoft.com/office/powerpoint/2010/main" val="564132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C957-BABA-4C40-861B-2D804A93245F}"/>
              </a:ext>
            </a:extLst>
          </p:cNvPr>
          <p:cNvSpPr>
            <a:spLocks noGrp="1"/>
          </p:cNvSpPr>
          <p:nvPr>
            <p:ph type="title"/>
          </p:nvPr>
        </p:nvSpPr>
        <p:spPr/>
        <p:txBody>
          <a:bodyPr/>
          <a:lstStyle/>
          <a:p>
            <a:r>
              <a:rPr lang="en-US" dirty="0"/>
              <a:t>Database, Data Warehouse, Data Lake</a:t>
            </a:r>
          </a:p>
        </p:txBody>
      </p:sp>
      <p:sp>
        <p:nvSpPr>
          <p:cNvPr id="3" name="Content Placeholder 2">
            <a:extLst>
              <a:ext uri="{FF2B5EF4-FFF2-40B4-BE49-F238E27FC236}">
                <a16:creationId xmlns:a16="http://schemas.microsoft.com/office/drawing/2014/main" id="{4465766C-7CBF-EA45-AF79-461B5FA511E7}"/>
              </a:ext>
            </a:extLst>
          </p:cNvPr>
          <p:cNvSpPr>
            <a:spLocks noGrp="1"/>
          </p:cNvSpPr>
          <p:nvPr>
            <p:ph idx="1"/>
          </p:nvPr>
        </p:nvSpPr>
        <p:spPr>
          <a:xfrm>
            <a:off x="381000" y="1788326"/>
            <a:ext cx="9851136" cy="4173203"/>
          </a:xfrm>
        </p:spPr>
        <p:txBody>
          <a:bodyPr/>
          <a:lstStyle/>
          <a:p>
            <a:pPr>
              <a:spcBef>
                <a:spcPts val="600"/>
              </a:spcBef>
            </a:pPr>
            <a:r>
              <a:rPr lang="en-US" sz="1600" dirty="0">
                <a:solidFill>
                  <a:srgbClr val="C00000"/>
                </a:solidFill>
              </a:rPr>
              <a:t>Processing</a:t>
            </a:r>
          </a:p>
          <a:p>
            <a:pPr>
              <a:spcBef>
                <a:spcPts val="600"/>
              </a:spcBef>
            </a:pPr>
            <a:r>
              <a:rPr lang="en-US" sz="1600" b="0" dirty="0">
                <a:solidFill>
                  <a:schemeClr val="bg1">
                    <a:lumMod val="10000"/>
                  </a:schemeClr>
                </a:solidFill>
              </a:rPr>
              <a:t>Before data can be loaded into a data warehouse, it must have some shape and </a:t>
            </a:r>
            <a:r>
              <a:rPr lang="en-US" sz="1600" dirty="0">
                <a:solidFill>
                  <a:schemeClr val="bg1">
                    <a:lumMod val="10000"/>
                  </a:schemeClr>
                </a:solidFill>
              </a:rPr>
              <a:t>structure</a:t>
            </a:r>
            <a:r>
              <a:rPr lang="en-US" sz="1600" b="0" dirty="0">
                <a:solidFill>
                  <a:schemeClr val="bg1">
                    <a:lumMod val="10000"/>
                  </a:schemeClr>
                </a:solidFill>
              </a:rPr>
              <a:t>. The process of giving data some shape and structure is called </a:t>
            </a:r>
            <a:r>
              <a:rPr lang="en-US" sz="1600" dirty="0">
                <a:solidFill>
                  <a:schemeClr val="bg1">
                    <a:lumMod val="10000"/>
                  </a:schemeClr>
                </a:solidFill>
              </a:rPr>
              <a:t>schema-on-write</a:t>
            </a:r>
            <a:r>
              <a:rPr lang="en-US" sz="1600" b="0" dirty="0">
                <a:solidFill>
                  <a:schemeClr val="bg1">
                    <a:lumMod val="10000"/>
                  </a:schemeClr>
                </a:solidFill>
              </a:rPr>
              <a:t>. A database also uses the schema-on-write approach.</a:t>
            </a:r>
          </a:p>
          <a:p>
            <a:pPr>
              <a:spcBef>
                <a:spcPts val="600"/>
              </a:spcBef>
            </a:pPr>
            <a:r>
              <a:rPr lang="en-US" sz="1600" b="0" dirty="0">
                <a:solidFill>
                  <a:schemeClr val="bg1">
                    <a:lumMod val="10000"/>
                  </a:schemeClr>
                </a:solidFill>
              </a:rPr>
              <a:t>A data lake accepts data in its </a:t>
            </a:r>
            <a:r>
              <a:rPr lang="en-US" sz="1600" dirty="0">
                <a:solidFill>
                  <a:schemeClr val="bg1">
                    <a:lumMod val="10000"/>
                  </a:schemeClr>
                </a:solidFill>
              </a:rPr>
              <a:t>raw form</a:t>
            </a:r>
            <a:r>
              <a:rPr lang="en-US" sz="1600" b="0" dirty="0">
                <a:solidFill>
                  <a:schemeClr val="bg1">
                    <a:lumMod val="10000"/>
                  </a:schemeClr>
                </a:solidFill>
              </a:rPr>
              <a:t>. When you do need to use data, you </a:t>
            </a:r>
            <a:r>
              <a:rPr lang="en-US" sz="1600" dirty="0">
                <a:solidFill>
                  <a:schemeClr val="bg1">
                    <a:lumMod val="10000"/>
                  </a:schemeClr>
                </a:solidFill>
              </a:rPr>
              <a:t>have to give it shape </a:t>
            </a:r>
            <a:r>
              <a:rPr lang="en-US" sz="1600" b="0" dirty="0">
                <a:solidFill>
                  <a:schemeClr val="bg1">
                    <a:lumMod val="10000"/>
                  </a:schemeClr>
                </a:solidFill>
              </a:rPr>
              <a:t>and structure. This is called </a:t>
            </a:r>
            <a:r>
              <a:rPr lang="en-US" sz="1600" dirty="0">
                <a:solidFill>
                  <a:schemeClr val="bg1">
                    <a:lumMod val="10000"/>
                  </a:schemeClr>
                </a:solidFill>
              </a:rPr>
              <a:t>schema-on-read</a:t>
            </a:r>
            <a:r>
              <a:rPr lang="en-US" sz="1600" b="0" dirty="0">
                <a:solidFill>
                  <a:schemeClr val="bg1">
                    <a:lumMod val="10000"/>
                  </a:schemeClr>
                </a:solidFill>
              </a:rPr>
              <a:t>, a very different way of processing data.</a:t>
            </a:r>
          </a:p>
          <a:p>
            <a:pPr>
              <a:spcBef>
                <a:spcPts val="600"/>
              </a:spcBef>
            </a:pPr>
            <a:endParaRPr lang="en-US" sz="1600" dirty="0">
              <a:solidFill>
                <a:srgbClr val="C00000"/>
              </a:solidFill>
            </a:endParaRPr>
          </a:p>
          <a:p>
            <a:pPr>
              <a:spcBef>
                <a:spcPts val="600"/>
              </a:spcBef>
            </a:pPr>
            <a:r>
              <a:rPr lang="en-US" sz="1600" dirty="0">
                <a:solidFill>
                  <a:srgbClr val="C00000"/>
                </a:solidFill>
              </a:rPr>
              <a:t>Agility</a:t>
            </a:r>
          </a:p>
          <a:p>
            <a:pPr>
              <a:spcBef>
                <a:spcPts val="600"/>
              </a:spcBef>
            </a:pPr>
            <a:r>
              <a:rPr lang="en-US" sz="1600" b="0" dirty="0">
                <a:solidFill>
                  <a:schemeClr val="bg1">
                    <a:lumMod val="10000"/>
                  </a:schemeClr>
                </a:solidFill>
              </a:rPr>
              <a:t>A </a:t>
            </a:r>
            <a:r>
              <a:rPr lang="en-US" sz="1600" dirty="0">
                <a:solidFill>
                  <a:schemeClr val="bg1">
                    <a:lumMod val="10000"/>
                  </a:schemeClr>
                </a:solidFill>
              </a:rPr>
              <a:t>data warehouse is a highly structured data bank</a:t>
            </a:r>
            <a:r>
              <a:rPr lang="en-US" sz="1600" b="0" dirty="0">
                <a:solidFill>
                  <a:schemeClr val="bg1">
                    <a:lumMod val="10000"/>
                  </a:schemeClr>
                </a:solidFill>
              </a:rPr>
              <a:t>, with a fixed configuration and little agility. Changing the structure isn’t too difficult, at least technically, but doing so is time consuming when you account for all the business processes that are already tied to the warehouse.</a:t>
            </a:r>
          </a:p>
          <a:p>
            <a:pPr>
              <a:spcBef>
                <a:spcPts val="600"/>
              </a:spcBef>
            </a:pPr>
            <a:r>
              <a:rPr lang="en-US" sz="1600" b="0" dirty="0">
                <a:solidFill>
                  <a:schemeClr val="bg1">
                    <a:lumMod val="10000"/>
                  </a:schemeClr>
                </a:solidFill>
              </a:rPr>
              <a:t>Likewise, databases are less agile to configure because of their structured nature.</a:t>
            </a:r>
          </a:p>
          <a:p>
            <a:pPr>
              <a:spcBef>
                <a:spcPts val="600"/>
              </a:spcBef>
            </a:pPr>
            <a:r>
              <a:rPr lang="en-US" sz="1600" b="0" dirty="0">
                <a:solidFill>
                  <a:schemeClr val="bg1">
                    <a:lumMod val="10000"/>
                  </a:schemeClr>
                </a:solidFill>
              </a:rPr>
              <a:t>Conversely, a </a:t>
            </a:r>
            <a:r>
              <a:rPr lang="en-US" sz="1600" dirty="0">
                <a:solidFill>
                  <a:schemeClr val="bg1">
                    <a:lumMod val="10000"/>
                  </a:schemeClr>
                </a:solidFill>
              </a:rPr>
              <a:t>data lake doesn’t require structure</a:t>
            </a:r>
            <a:r>
              <a:rPr lang="en-US" sz="1600" b="0" dirty="0">
                <a:solidFill>
                  <a:schemeClr val="bg1">
                    <a:lumMod val="10000"/>
                  </a:schemeClr>
                </a:solidFill>
              </a:rPr>
              <a:t>. This agility makes it easy for data developers and data scientists to </a:t>
            </a:r>
            <a:r>
              <a:rPr lang="en-US" sz="1600" dirty="0">
                <a:solidFill>
                  <a:schemeClr val="bg1">
                    <a:lumMod val="10000"/>
                  </a:schemeClr>
                </a:solidFill>
              </a:rPr>
              <a:t>easily configure and reconfigure data models</a:t>
            </a:r>
            <a:r>
              <a:rPr lang="en-US" sz="1600" b="0" dirty="0">
                <a:solidFill>
                  <a:schemeClr val="bg1">
                    <a:lumMod val="10000"/>
                  </a:schemeClr>
                </a:solidFill>
              </a:rPr>
              <a:t>, queries, and applications.</a:t>
            </a:r>
          </a:p>
          <a:p>
            <a:endParaRPr lang="en-US" sz="1200" b="0" dirty="0">
              <a:solidFill>
                <a:schemeClr val="bg1">
                  <a:lumMod val="10000"/>
                </a:schemeClr>
              </a:solidFill>
            </a:endParaRPr>
          </a:p>
        </p:txBody>
      </p:sp>
    </p:spTree>
    <p:extLst>
      <p:ext uri="{BB962C8B-B14F-4D97-AF65-F5344CB8AC3E}">
        <p14:creationId xmlns:p14="http://schemas.microsoft.com/office/powerpoint/2010/main" val="1790722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ACB2-64DA-2040-9656-709BA30D1956}"/>
              </a:ext>
            </a:extLst>
          </p:cNvPr>
          <p:cNvSpPr>
            <a:spLocks noGrp="1"/>
          </p:cNvSpPr>
          <p:nvPr>
            <p:ph type="title"/>
          </p:nvPr>
        </p:nvSpPr>
        <p:spPr/>
        <p:txBody>
          <a:bodyPr/>
          <a:lstStyle/>
          <a:p>
            <a:r>
              <a:rPr lang="en-US" dirty="0"/>
              <a:t>Comparison</a:t>
            </a:r>
          </a:p>
        </p:txBody>
      </p:sp>
      <p:graphicFrame>
        <p:nvGraphicFramePr>
          <p:cNvPr id="4" name="Table 4">
            <a:extLst>
              <a:ext uri="{FF2B5EF4-FFF2-40B4-BE49-F238E27FC236}">
                <a16:creationId xmlns:a16="http://schemas.microsoft.com/office/drawing/2014/main" id="{89E578D8-BEB2-F746-B6DD-3DB08E927A67}"/>
              </a:ext>
            </a:extLst>
          </p:cNvPr>
          <p:cNvGraphicFramePr>
            <a:graphicFrameLocks noGrp="1"/>
          </p:cNvGraphicFramePr>
          <p:nvPr>
            <p:ph idx="1"/>
          </p:nvPr>
        </p:nvGraphicFramePr>
        <p:xfrm>
          <a:off x="381000" y="1789113"/>
          <a:ext cx="11430000" cy="2865120"/>
        </p:xfrm>
        <a:graphic>
          <a:graphicData uri="http://schemas.openxmlformats.org/drawingml/2006/table">
            <a:tbl>
              <a:tblPr firstRow="1" bandRow="1">
                <a:tableStyleId>{5C22544A-7EE6-4342-B048-85BDC9FD1C3A}</a:tableStyleId>
              </a:tblPr>
              <a:tblGrid>
                <a:gridCol w="2857500">
                  <a:extLst>
                    <a:ext uri="{9D8B030D-6E8A-4147-A177-3AD203B41FA5}">
                      <a16:colId xmlns:a16="http://schemas.microsoft.com/office/drawing/2014/main" val="564175343"/>
                    </a:ext>
                  </a:extLst>
                </a:gridCol>
                <a:gridCol w="2857500">
                  <a:extLst>
                    <a:ext uri="{9D8B030D-6E8A-4147-A177-3AD203B41FA5}">
                      <a16:colId xmlns:a16="http://schemas.microsoft.com/office/drawing/2014/main" val="1326474746"/>
                    </a:ext>
                  </a:extLst>
                </a:gridCol>
                <a:gridCol w="2857500">
                  <a:extLst>
                    <a:ext uri="{9D8B030D-6E8A-4147-A177-3AD203B41FA5}">
                      <a16:colId xmlns:a16="http://schemas.microsoft.com/office/drawing/2014/main" val="2165332239"/>
                    </a:ext>
                  </a:extLst>
                </a:gridCol>
                <a:gridCol w="2857500">
                  <a:extLst>
                    <a:ext uri="{9D8B030D-6E8A-4147-A177-3AD203B41FA5}">
                      <a16:colId xmlns:a16="http://schemas.microsoft.com/office/drawing/2014/main" val="3500496585"/>
                    </a:ext>
                  </a:extLst>
                </a:gridCol>
              </a:tblGrid>
              <a:tr h="370840">
                <a:tc>
                  <a:txBody>
                    <a:bodyPr/>
                    <a:lstStyle/>
                    <a:p>
                      <a:endParaRPr lang="en-US" dirty="0"/>
                    </a:p>
                  </a:txBody>
                  <a:tcPr/>
                </a:tc>
                <a:tc>
                  <a:txBody>
                    <a:bodyPr/>
                    <a:lstStyle/>
                    <a:p>
                      <a:r>
                        <a:rPr lang="en-US" dirty="0"/>
                        <a:t>Database</a:t>
                      </a:r>
                    </a:p>
                  </a:txBody>
                  <a:tcPr/>
                </a:tc>
                <a:tc>
                  <a:txBody>
                    <a:bodyPr/>
                    <a:lstStyle/>
                    <a:p>
                      <a:r>
                        <a:rPr lang="en-US" dirty="0"/>
                        <a:t>Data Warehouse</a:t>
                      </a:r>
                    </a:p>
                  </a:txBody>
                  <a:tcPr/>
                </a:tc>
                <a:tc>
                  <a:txBody>
                    <a:bodyPr/>
                    <a:lstStyle/>
                    <a:p>
                      <a:r>
                        <a:rPr lang="en-US" dirty="0"/>
                        <a:t>Data Lake</a:t>
                      </a:r>
                    </a:p>
                  </a:txBody>
                  <a:tcPr/>
                </a:tc>
                <a:extLst>
                  <a:ext uri="{0D108BD9-81ED-4DB2-BD59-A6C34878D82A}">
                    <a16:rowId xmlns:a16="http://schemas.microsoft.com/office/drawing/2014/main" val="2781552893"/>
                  </a:ext>
                </a:extLst>
              </a:tr>
              <a:tr h="370840">
                <a:tc>
                  <a:txBody>
                    <a:bodyPr/>
                    <a:lstStyle/>
                    <a:p>
                      <a:r>
                        <a:rPr lang="en-US" dirty="0"/>
                        <a:t>Data</a:t>
                      </a:r>
                    </a:p>
                  </a:txBody>
                  <a:tcPr/>
                </a:tc>
                <a:tc>
                  <a:txBody>
                    <a:bodyPr/>
                    <a:lstStyle/>
                    <a:p>
                      <a:r>
                        <a:rPr lang="en-US" dirty="0"/>
                        <a:t>Structured</a:t>
                      </a:r>
                    </a:p>
                  </a:txBody>
                  <a:tcPr/>
                </a:tc>
                <a:tc>
                  <a:txBody>
                    <a:bodyPr/>
                    <a:lstStyle/>
                    <a:p>
                      <a:r>
                        <a:rPr lang="en-US" dirty="0"/>
                        <a:t>Structured</a:t>
                      </a:r>
                    </a:p>
                  </a:txBody>
                  <a:tcPr/>
                </a:tc>
                <a:tc>
                  <a:txBody>
                    <a:bodyPr/>
                    <a:lstStyle/>
                    <a:p>
                      <a:r>
                        <a:rPr lang="en-US" dirty="0"/>
                        <a:t>Raw &amp; unstructured</a:t>
                      </a:r>
                    </a:p>
                  </a:txBody>
                  <a:tcPr/>
                </a:tc>
                <a:extLst>
                  <a:ext uri="{0D108BD9-81ED-4DB2-BD59-A6C34878D82A}">
                    <a16:rowId xmlns:a16="http://schemas.microsoft.com/office/drawing/2014/main" val="4156011016"/>
                  </a:ext>
                </a:extLst>
              </a:tr>
              <a:tr h="370840">
                <a:tc>
                  <a:txBody>
                    <a:bodyPr/>
                    <a:lstStyle/>
                    <a:p>
                      <a:r>
                        <a:rPr lang="en-US" dirty="0"/>
                        <a:t>Processing</a:t>
                      </a:r>
                    </a:p>
                  </a:txBody>
                  <a:tcPr/>
                </a:tc>
                <a:tc>
                  <a:txBody>
                    <a:bodyPr/>
                    <a:lstStyle/>
                    <a:p>
                      <a:r>
                        <a:rPr lang="en-US" dirty="0"/>
                        <a:t>Schema-on-write</a:t>
                      </a:r>
                    </a:p>
                  </a:txBody>
                  <a:tcPr/>
                </a:tc>
                <a:tc>
                  <a:txBody>
                    <a:bodyPr/>
                    <a:lstStyle/>
                    <a:p>
                      <a:r>
                        <a:rPr lang="en-US" dirty="0"/>
                        <a:t>Schema-on-write</a:t>
                      </a:r>
                    </a:p>
                  </a:txBody>
                  <a:tcPr/>
                </a:tc>
                <a:tc>
                  <a:txBody>
                    <a:bodyPr/>
                    <a:lstStyle/>
                    <a:p>
                      <a:r>
                        <a:rPr lang="en-US" dirty="0"/>
                        <a:t>Schema-on-read</a:t>
                      </a:r>
                    </a:p>
                  </a:txBody>
                  <a:tcPr/>
                </a:tc>
                <a:extLst>
                  <a:ext uri="{0D108BD9-81ED-4DB2-BD59-A6C34878D82A}">
                    <a16:rowId xmlns:a16="http://schemas.microsoft.com/office/drawing/2014/main" val="1398262065"/>
                  </a:ext>
                </a:extLst>
              </a:tr>
              <a:tr h="370840">
                <a:tc>
                  <a:txBody>
                    <a:bodyPr/>
                    <a:lstStyle/>
                    <a:p>
                      <a:r>
                        <a:rPr lang="en-US" dirty="0"/>
                        <a:t>Cost</a:t>
                      </a:r>
                    </a:p>
                  </a:txBody>
                  <a:tcPr/>
                </a:tc>
                <a:tc>
                  <a:txBody>
                    <a:bodyPr/>
                    <a:lstStyle/>
                    <a:p>
                      <a:r>
                        <a:rPr lang="en-US" dirty="0"/>
                        <a:t>Low</a:t>
                      </a:r>
                    </a:p>
                  </a:txBody>
                  <a:tcPr/>
                </a:tc>
                <a:tc>
                  <a:txBody>
                    <a:bodyPr/>
                    <a:lstStyle/>
                    <a:p>
                      <a:r>
                        <a:rPr lang="en-US" dirty="0"/>
                        <a:t>High</a:t>
                      </a:r>
                    </a:p>
                  </a:txBody>
                  <a:tcPr/>
                </a:tc>
                <a:tc>
                  <a:txBody>
                    <a:bodyPr/>
                    <a:lstStyle/>
                    <a:p>
                      <a:r>
                        <a:rPr lang="en-US" dirty="0"/>
                        <a:t>Low</a:t>
                      </a:r>
                    </a:p>
                  </a:txBody>
                  <a:tcPr/>
                </a:tc>
                <a:extLst>
                  <a:ext uri="{0D108BD9-81ED-4DB2-BD59-A6C34878D82A}">
                    <a16:rowId xmlns:a16="http://schemas.microsoft.com/office/drawing/2014/main" val="189644212"/>
                  </a:ext>
                </a:extLst>
              </a:tr>
              <a:tr h="370840">
                <a:tc>
                  <a:txBody>
                    <a:bodyPr/>
                    <a:lstStyle/>
                    <a:p>
                      <a:r>
                        <a:rPr lang="en-US" dirty="0"/>
                        <a:t>Agility</a:t>
                      </a:r>
                    </a:p>
                  </a:txBody>
                  <a:tcPr/>
                </a:tc>
                <a:tc>
                  <a:txBody>
                    <a:bodyPr/>
                    <a:lstStyle/>
                    <a:p>
                      <a:r>
                        <a:rPr lang="en-US" dirty="0"/>
                        <a:t>Varies</a:t>
                      </a:r>
                    </a:p>
                  </a:txBody>
                  <a:tcPr/>
                </a:tc>
                <a:tc>
                  <a:txBody>
                    <a:bodyPr/>
                    <a:lstStyle/>
                    <a:p>
                      <a:r>
                        <a:rPr lang="en-US" dirty="0"/>
                        <a:t>Minimal</a:t>
                      </a:r>
                    </a:p>
                  </a:txBody>
                  <a:tcPr/>
                </a:tc>
                <a:tc>
                  <a:txBody>
                    <a:bodyPr/>
                    <a:lstStyle/>
                    <a:p>
                      <a:r>
                        <a:rPr lang="en-US" dirty="0"/>
                        <a:t>Maximum</a:t>
                      </a:r>
                    </a:p>
                  </a:txBody>
                  <a:tcPr/>
                </a:tc>
                <a:extLst>
                  <a:ext uri="{0D108BD9-81ED-4DB2-BD59-A6C34878D82A}">
                    <a16:rowId xmlns:a16="http://schemas.microsoft.com/office/drawing/2014/main" val="2131138979"/>
                  </a:ext>
                </a:extLst>
              </a:tr>
              <a:tr h="370840">
                <a:tc>
                  <a:txBody>
                    <a:bodyPr/>
                    <a:lstStyle/>
                    <a:p>
                      <a:r>
                        <a:rPr lang="en-US" dirty="0"/>
                        <a:t>Users</a:t>
                      </a:r>
                    </a:p>
                  </a:txBody>
                  <a:tcPr/>
                </a:tc>
                <a:tc>
                  <a:txBody>
                    <a:bodyPr/>
                    <a:lstStyle/>
                    <a:p>
                      <a:r>
                        <a:rPr lang="en-US" dirty="0"/>
                        <a:t>Anyone</a:t>
                      </a:r>
                    </a:p>
                  </a:txBody>
                  <a:tcPr/>
                </a:tc>
                <a:tc>
                  <a:txBody>
                    <a:bodyPr/>
                    <a:lstStyle/>
                    <a:p>
                      <a:r>
                        <a:rPr lang="en-US" dirty="0"/>
                        <a:t>IT/business users</a:t>
                      </a:r>
                    </a:p>
                  </a:txBody>
                  <a:tcPr/>
                </a:tc>
                <a:tc>
                  <a:txBody>
                    <a:bodyPr/>
                    <a:lstStyle/>
                    <a:p>
                      <a:r>
                        <a:rPr lang="en-US" dirty="0"/>
                        <a:t>Data scientists</a:t>
                      </a:r>
                    </a:p>
                  </a:txBody>
                  <a:tcPr/>
                </a:tc>
                <a:extLst>
                  <a:ext uri="{0D108BD9-81ED-4DB2-BD59-A6C34878D82A}">
                    <a16:rowId xmlns:a16="http://schemas.microsoft.com/office/drawing/2014/main" val="590534964"/>
                  </a:ext>
                </a:extLst>
              </a:tr>
              <a:tr h="370840">
                <a:tc>
                  <a:txBody>
                    <a:bodyPr/>
                    <a:lstStyle/>
                    <a:p>
                      <a:r>
                        <a:rPr lang="en-US" dirty="0"/>
                        <a:t>Use Cases</a:t>
                      </a:r>
                    </a:p>
                  </a:txBody>
                  <a:tcPr/>
                </a:tc>
                <a:tc>
                  <a:txBody>
                    <a:bodyPr/>
                    <a:lstStyle/>
                    <a:p>
                      <a:r>
                        <a:rPr lang="en-US" dirty="0"/>
                        <a:t>Reporting, analysis and automation </a:t>
                      </a:r>
                    </a:p>
                  </a:txBody>
                  <a:tcPr/>
                </a:tc>
                <a:tc>
                  <a:txBody>
                    <a:bodyPr/>
                    <a:lstStyle/>
                    <a:p>
                      <a:r>
                        <a:rPr lang="en-US" dirty="0"/>
                        <a:t>Data science &amp; Research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science &amp; Research</a:t>
                      </a:r>
                    </a:p>
                  </a:txBody>
                  <a:tcPr/>
                </a:tc>
                <a:extLst>
                  <a:ext uri="{0D108BD9-81ED-4DB2-BD59-A6C34878D82A}">
                    <a16:rowId xmlns:a16="http://schemas.microsoft.com/office/drawing/2014/main" val="2357028047"/>
                  </a:ext>
                </a:extLst>
              </a:tr>
            </a:tbl>
          </a:graphicData>
        </a:graphic>
      </p:graphicFrame>
    </p:spTree>
    <p:extLst>
      <p:ext uri="{BB962C8B-B14F-4D97-AF65-F5344CB8AC3E}">
        <p14:creationId xmlns:p14="http://schemas.microsoft.com/office/powerpoint/2010/main" val="454553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5F4F-BADD-054A-A4EB-9058D84B8FD2}"/>
              </a:ext>
            </a:extLst>
          </p:cNvPr>
          <p:cNvSpPr>
            <a:spLocks noGrp="1"/>
          </p:cNvSpPr>
          <p:nvPr>
            <p:ph type="title"/>
          </p:nvPr>
        </p:nvSpPr>
        <p:spPr/>
        <p:txBody>
          <a:bodyPr/>
          <a:lstStyle/>
          <a:p>
            <a:r>
              <a:rPr lang="en-US" dirty="0"/>
              <a:t>Does it Matter?</a:t>
            </a:r>
          </a:p>
        </p:txBody>
      </p:sp>
      <p:sp>
        <p:nvSpPr>
          <p:cNvPr id="3" name="Content Placeholder 2">
            <a:extLst>
              <a:ext uri="{FF2B5EF4-FFF2-40B4-BE49-F238E27FC236}">
                <a16:creationId xmlns:a16="http://schemas.microsoft.com/office/drawing/2014/main" id="{110820EC-2E3B-0C4F-8875-9821A707A20B}"/>
              </a:ext>
            </a:extLst>
          </p:cNvPr>
          <p:cNvSpPr>
            <a:spLocks noGrp="1"/>
          </p:cNvSpPr>
          <p:nvPr>
            <p:ph idx="1"/>
          </p:nvPr>
        </p:nvSpPr>
        <p:spPr/>
        <p:txBody>
          <a:bodyPr/>
          <a:lstStyle/>
          <a:p>
            <a:r>
              <a:rPr lang="en-US" dirty="0"/>
              <a:t>No:</a:t>
            </a:r>
          </a:p>
          <a:p>
            <a:pPr marL="342900" indent="-342900">
              <a:buFont typeface="Arial" panose="020B0604020202020204" pitchFamily="34" charset="0"/>
              <a:buChar char="•"/>
            </a:pPr>
            <a:r>
              <a:rPr lang="en-US" sz="1600" b="0" dirty="0"/>
              <a:t>It’s all SQL</a:t>
            </a:r>
            <a:endParaRPr lang="en-US" dirty="0"/>
          </a:p>
          <a:p>
            <a:r>
              <a:rPr lang="en-US" dirty="0"/>
              <a:t>Yes:</a:t>
            </a:r>
          </a:p>
          <a:p>
            <a:pPr marL="342900" indent="-342900">
              <a:buFont typeface="Arial" panose="020B0604020202020204" pitchFamily="34" charset="0"/>
              <a:buChar char="•"/>
            </a:pPr>
            <a:r>
              <a:rPr lang="en-US" sz="1600" b="0" dirty="0"/>
              <a:t>Does frequent access interfere with other operations? Scalability</a:t>
            </a:r>
          </a:p>
          <a:p>
            <a:pPr marL="342900" indent="-342900">
              <a:buFont typeface="Arial" panose="020B0604020202020204" pitchFamily="34" charset="0"/>
              <a:buChar char="•"/>
            </a:pPr>
            <a:r>
              <a:rPr lang="en-US" sz="1600" b="0" dirty="0"/>
              <a:t>Indexing data tables</a:t>
            </a:r>
          </a:p>
          <a:p>
            <a:pPr marL="342900" indent="-342900">
              <a:buFont typeface="Arial" panose="020B0604020202020204" pitchFamily="34" charset="0"/>
              <a:buChar char="•"/>
            </a:pPr>
            <a:r>
              <a:rPr lang="en-US" sz="1600" b="0" dirty="0"/>
              <a:t>Writing back? Temporary or curated tables for project</a:t>
            </a:r>
          </a:p>
          <a:p>
            <a:pPr marL="342900" indent="-342900">
              <a:buFont typeface="Arial" panose="020B0604020202020204" pitchFamily="34" charset="0"/>
              <a:buChar char="•"/>
            </a:pPr>
            <a:r>
              <a:rPr lang="en-US" sz="1600" b="0" dirty="0"/>
              <a:t>Off-load computation to data store</a:t>
            </a:r>
          </a:p>
        </p:txBody>
      </p:sp>
      <p:sp>
        <p:nvSpPr>
          <p:cNvPr id="4" name="Cloud 3">
            <a:extLst>
              <a:ext uri="{FF2B5EF4-FFF2-40B4-BE49-F238E27FC236}">
                <a16:creationId xmlns:a16="http://schemas.microsoft.com/office/drawing/2014/main" id="{0634ABBA-3013-4A4E-B6B4-CB3C343012A9}"/>
              </a:ext>
            </a:extLst>
          </p:cNvPr>
          <p:cNvSpPr/>
          <p:nvPr/>
        </p:nvSpPr>
        <p:spPr>
          <a:xfrm>
            <a:off x="6248400" y="3949700"/>
            <a:ext cx="3728720" cy="22148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power of SQL engine to process data before </a:t>
            </a:r>
          </a:p>
        </p:txBody>
      </p:sp>
    </p:spTree>
    <p:extLst>
      <p:ext uri="{BB962C8B-B14F-4D97-AF65-F5344CB8AC3E}">
        <p14:creationId xmlns:p14="http://schemas.microsoft.com/office/powerpoint/2010/main" val="1551770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18" y="2689278"/>
            <a:ext cx="4156364" cy="1479444"/>
          </a:xfrm>
        </p:spPr>
        <p:txBody>
          <a:bodyPr/>
          <a:lstStyle/>
          <a:p>
            <a:r>
              <a:rPr lang="en-US" dirty="0"/>
              <a:t>Back at</a:t>
            </a:r>
            <a:br>
              <a:rPr lang="en-US" dirty="0"/>
            </a:br>
            <a:r>
              <a:rPr lang="en-US" dirty="0"/>
              <a:t>3:30</a:t>
            </a:r>
          </a:p>
        </p:txBody>
      </p:sp>
      <p:sp>
        <p:nvSpPr>
          <p:cNvPr id="3" name="Subtitle 2"/>
          <p:cNvSpPr>
            <a:spLocks noGrp="1"/>
          </p:cNvSpPr>
          <p:nvPr>
            <p:ph type="subTitle" idx="4294967295"/>
          </p:nvPr>
        </p:nvSpPr>
        <p:spPr>
          <a:xfrm>
            <a:off x="381000" y="3099181"/>
            <a:ext cx="2532888" cy="659638"/>
          </a:xfrm>
        </p:spPr>
        <p:txBody>
          <a:bodyPr/>
          <a:lstStyle/>
          <a:p>
            <a:r>
              <a:rPr lang="en-US" dirty="0"/>
              <a:t>Best Practices</a:t>
            </a:r>
            <a:br>
              <a:rPr lang="en-US" dirty="0"/>
            </a:br>
            <a:r>
              <a:rPr lang="en-US" dirty="0"/>
              <a:t>for Data Scientists</a:t>
            </a:r>
          </a:p>
        </p:txBody>
      </p:sp>
    </p:spTree>
    <p:extLst>
      <p:ext uri="{BB962C8B-B14F-4D97-AF65-F5344CB8AC3E}">
        <p14:creationId xmlns:p14="http://schemas.microsoft.com/office/powerpoint/2010/main" val="903325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Contact</a:t>
            </a:r>
          </a:p>
        </p:txBody>
      </p:sp>
      <p:sp>
        <p:nvSpPr>
          <p:cNvPr id="8" name="Content Placeholder 7"/>
          <p:cNvSpPr>
            <a:spLocks noGrp="1"/>
          </p:cNvSpPr>
          <p:nvPr>
            <p:ph idx="1"/>
          </p:nvPr>
        </p:nvSpPr>
        <p:spPr>
          <a:xfrm>
            <a:off x="381000" y="2916936"/>
            <a:ext cx="5368447" cy="3044593"/>
          </a:xfrm>
        </p:spPr>
        <p:txBody>
          <a:bodyPr/>
          <a:lstStyle/>
          <a:p>
            <a:pPr lvl="1"/>
            <a:r>
              <a:rPr lang="en-US" dirty="0">
                <a:hlinkClick r:id="rId2"/>
              </a:rPr>
              <a:t>pmolnar@gsu.edu</a:t>
            </a:r>
            <a:endParaRPr lang="en-US" dirty="0"/>
          </a:p>
          <a:p>
            <a:pPr lvl="1"/>
            <a:r>
              <a:rPr lang="en-US" dirty="0">
                <a:hlinkClick r:id="rId3"/>
              </a:rPr>
              <a:t>https://www.linkedin.com/in/petermolnar/</a:t>
            </a:r>
            <a:endParaRPr lang="en-US" dirty="0"/>
          </a:p>
          <a:p>
            <a:pPr lvl="1"/>
            <a:r>
              <a:rPr lang="en-US" dirty="0">
                <a:hlinkClick r:id="rId4"/>
              </a:rPr>
              <a:t>https://github.com/kingmolnar</a:t>
            </a:r>
            <a:endParaRPr lang="en-US" dirty="0"/>
          </a:p>
          <a:p>
            <a:pPr lvl="1"/>
            <a:endParaRPr lang="en-US" dirty="0"/>
          </a:p>
          <a:p>
            <a:pPr lvl="1"/>
            <a:endParaRPr lang="en-US" dirty="0">
              <a:latin typeface="Arial" panose="020B0604020202020204" pitchFamily="34" charset="0"/>
            </a:endParaRPr>
          </a:p>
        </p:txBody>
      </p:sp>
    </p:spTree>
    <p:extLst>
      <p:ext uri="{BB962C8B-B14F-4D97-AF65-F5344CB8AC3E}">
        <p14:creationId xmlns:p14="http://schemas.microsoft.com/office/powerpoint/2010/main" val="244645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0DF14-7CAF-E947-BE66-CEA52C5485D1}"/>
              </a:ext>
            </a:extLst>
          </p:cNvPr>
          <p:cNvSpPr>
            <a:spLocks noGrp="1"/>
          </p:cNvSpPr>
          <p:nvPr>
            <p:ph type="title"/>
          </p:nvPr>
        </p:nvSpPr>
        <p:spPr/>
        <p:txBody>
          <a:bodyPr/>
          <a:lstStyle/>
          <a:p>
            <a:r>
              <a:rPr lang="en-US" dirty="0"/>
              <a:t>Work Flow</a:t>
            </a:r>
          </a:p>
        </p:txBody>
      </p:sp>
      <p:sp>
        <p:nvSpPr>
          <p:cNvPr id="5" name="Content Placeholder 4">
            <a:extLst>
              <a:ext uri="{FF2B5EF4-FFF2-40B4-BE49-F238E27FC236}">
                <a16:creationId xmlns:a16="http://schemas.microsoft.com/office/drawing/2014/main" id="{7BA56DC7-77D4-CF40-9914-2398FC44131F}"/>
              </a:ext>
            </a:extLst>
          </p:cNvPr>
          <p:cNvSpPr>
            <a:spLocks noGrp="1"/>
          </p:cNvSpPr>
          <p:nvPr>
            <p:ph sz="half" idx="1"/>
          </p:nvPr>
        </p:nvSpPr>
        <p:spPr/>
        <p:txBody>
          <a:bodyPr/>
          <a:lstStyle/>
          <a:p>
            <a:r>
              <a:rPr lang="en-US" dirty="0"/>
              <a:t>Working on remote system</a:t>
            </a:r>
          </a:p>
          <a:p>
            <a:pPr lvl="1"/>
            <a:r>
              <a:rPr lang="en-US" dirty="0">
                <a:solidFill>
                  <a:schemeClr val="tx2"/>
                </a:solidFill>
              </a:rPr>
              <a:t>Copy between desktop and remote server</a:t>
            </a:r>
          </a:p>
          <a:p>
            <a:pPr lvl="1"/>
            <a:r>
              <a:rPr lang="en-US" dirty="0">
                <a:solidFill>
                  <a:schemeClr val="tx2"/>
                </a:solidFill>
              </a:rPr>
              <a:t>Ensure that changes are made properly</a:t>
            </a:r>
          </a:p>
          <a:p>
            <a:pPr marL="690563" lvl="1" indent="-457200">
              <a:buFont typeface="+mj-lt"/>
              <a:buAutoNum type="arabicPeriod"/>
            </a:pPr>
            <a:r>
              <a:rPr lang="en-US" dirty="0">
                <a:solidFill>
                  <a:schemeClr val="tx2"/>
                </a:solidFill>
              </a:rPr>
              <a:t>Local: edit file</a:t>
            </a:r>
          </a:p>
          <a:p>
            <a:pPr marL="690563" lvl="1" indent="-457200">
              <a:buFont typeface="+mj-lt"/>
              <a:buAutoNum type="arabicPeriod"/>
            </a:pPr>
            <a:r>
              <a:rPr lang="en-US" dirty="0">
                <a:solidFill>
                  <a:schemeClr val="tx2"/>
                </a:solidFill>
              </a:rPr>
              <a:t>Local: add/commit/push to git repo</a:t>
            </a:r>
          </a:p>
          <a:p>
            <a:pPr marL="690563" lvl="1" indent="-457200">
              <a:buFont typeface="+mj-lt"/>
              <a:buAutoNum type="arabicPeriod"/>
            </a:pPr>
            <a:r>
              <a:rPr lang="en-US" dirty="0">
                <a:solidFill>
                  <a:schemeClr val="tx2"/>
                </a:solidFill>
              </a:rPr>
              <a:t>Remote: pull</a:t>
            </a:r>
          </a:p>
          <a:p>
            <a:pPr marL="690563" lvl="1" indent="-457200">
              <a:buFont typeface="+mj-lt"/>
              <a:buAutoNum type="arabicPeriod"/>
            </a:pPr>
            <a:r>
              <a:rPr lang="en-US" dirty="0">
                <a:solidFill>
                  <a:schemeClr val="tx2"/>
                </a:solidFill>
              </a:rPr>
              <a:t>Remote run code</a:t>
            </a:r>
          </a:p>
        </p:txBody>
      </p:sp>
      <p:sp>
        <p:nvSpPr>
          <p:cNvPr id="6" name="Content Placeholder 5">
            <a:extLst>
              <a:ext uri="{FF2B5EF4-FFF2-40B4-BE49-F238E27FC236}">
                <a16:creationId xmlns:a16="http://schemas.microsoft.com/office/drawing/2014/main" id="{DE8B8083-72DC-2B4D-AE0A-4334335A19F9}"/>
              </a:ext>
            </a:extLst>
          </p:cNvPr>
          <p:cNvSpPr>
            <a:spLocks noGrp="1"/>
          </p:cNvSpPr>
          <p:nvPr>
            <p:ph sz="half" idx="2"/>
          </p:nvPr>
        </p:nvSpPr>
        <p:spPr/>
        <p:txBody>
          <a:bodyPr/>
          <a:lstStyle/>
          <a:p>
            <a:r>
              <a:rPr lang="en-US" dirty="0"/>
              <a:t>Working with team</a:t>
            </a:r>
          </a:p>
          <a:p>
            <a:pPr marL="690563" lvl="1" indent="-457200">
              <a:buAutoNum type="arabicPeriod"/>
            </a:pPr>
            <a:r>
              <a:rPr lang="en-US" dirty="0">
                <a:solidFill>
                  <a:schemeClr val="tx2"/>
                </a:solidFill>
              </a:rPr>
              <a:t>Create new branch, just for personal use</a:t>
            </a:r>
          </a:p>
          <a:p>
            <a:pPr marL="690563" lvl="1" indent="-457200">
              <a:buAutoNum type="arabicPeriod"/>
            </a:pPr>
            <a:r>
              <a:rPr lang="en-US" dirty="0">
                <a:solidFill>
                  <a:schemeClr val="tx2"/>
                </a:solidFill>
              </a:rPr>
              <a:t>Work on code, commit frequently, also use same branch to update on remote system</a:t>
            </a:r>
          </a:p>
          <a:p>
            <a:pPr marL="690563" lvl="1" indent="-457200">
              <a:buAutoNum type="arabicPeriod"/>
            </a:pPr>
            <a:r>
              <a:rPr lang="en-US" dirty="0">
                <a:solidFill>
                  <a:schemeClr val="tx2"/>
                </a:solidFill>
              </a:rPr>
              <a:t>By end of sprint</a:t>
            </a:r>
          </a:p>
          <a:p>
            <a:pPr marL="1147763" lvl="2" indent="-457200">
              <a:buFont typeface="+mj-lt"/>
              <a:buAutoNum type="alphaLcPeriod"/>
            </a:pPr>
            <a:r>
              <a:rPr lang="en-US" sz="1800" dirty="0">
                <a:solidFill>
                  <a:schemeClr val="tx2"/>
                </a:solidFill>
              </a:rPr>
              <a:t>commit final version of my code</a:t>
            </a:r>
          </a:p>
          <a:p>
            <a:pPr marL="1147763" lvl="2" indent="-457200">
              <a:buFont typeface="+mj-lt"/>
              <a:buAutoNum type="alphaLcPeriod"/>
            </a:pPr>
            <a:r>
              <a:rPr lang="en-US" sz="1800" dirty="0">
                <a:solidFill>
                  <a:schemeClr val="tx2"/>
                </a:solidFill>
              </a:rPr>
              <a:t>submit “merge request”</a:t>
            </a:r>
          </a:p>
          <a:p>
            <a:pPr marL="1147763" lvl="2" indent="-457200">
              <a:buAutoNum type="alphaL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183771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F4B2-A1BF-9744-8ED2-326815A33B21}"/>
              </a:ext>
            </a:extLst>
          </p:cNvPr>
          <p:cNvSpPr>
            <a:spLocks noGrp="1"/>
          </p:cNvSpPr>
          <p:nvPr>
            <p:ph type="title"/>
          </p:nvPr>
        </p:nvSpPr>
        <p:spPr/>
        <p:txBody>
          <a:bodyPr/>
          <a:lstStyle/>
          <a:p>
            <a:r>
              <a:rPr lang="en-US" dirty="0"/>
              <a:t>Flow of Code Changes</a:t>
            </a:r>
          </a:p>
        </p:txBody>
      </p:sp>
      <p:sp>
        <p:nvSpPr>
          <p:cNvPr id="3" name="Content Placeholder 2">
            <a:extLst>
              <a:ext uri="{FF2B5EF4-FFF2-40B4-BE49-F238E27FC236}">
                <a16:creationId xmlns:a16="http://schemas.microsoft.com/office/drawing/2014/main" id="{FD38F63F-CE4B-3B43-AE42-D22786544B8F}"/>
              </a:ext>
            </a:extLst>
          </p:cNvPr>
          <p:cNvSpPr>
            <a:spLocks noGrp="1"/>
          </p:cNvSpPr>
          <p:nvPr>
            <p:ph idx="1"/>
          </p:nvPr>
        </p:nvSpPr>
        <p:spPr>
          <a:xfrm>
            <a:off x="380999" y="1788326"/>
            <a:ext cx="4740141" cy="4314091"/>
          </a:xfrm>
        </p:spPr>
        <p:txBody>
          <a:bodyPr/>
          <a:lstStyle/>
          <a:p>
            <a:r>
              <a:rPr lang="en-US" sz="1600" b="0" dirty="0"/>
              <a:t>Upload code file to repo in </a:t>
            </a:r>
            <a:r>
              <a:rPr lang="en-US" sz="1600" dirty="0"/>
              <a:t>initial commit</a:t>
            </a:r>
          </a:p>
          <a:p>
            <a:r>
              <a:rPr lang="en-US" sz="1600" b="0" dirty="0"/>
              <a:t>Make changes to file and commit new versions</a:t>
            </a:r>
          </a:p>
          <a:p>
            <a:r>
              <a:rPr lang="en-US" sz="1600" b="0" dirty="0"/>
              <a:t>Bob </a:t>
            </a:r>
            <a:r>
              <a:rPr lang="en-US" sz="1600" dirty="0"/>
              <a:t>creates a branch</a:t>
            </a:r>
            <a:r>
              <a:rPr lang="en-US" sz="1600" b="0" dirty="0"/>
              <a:t>, and works on a (private) copy</a:t>
            </a:r>
          </a:p>
          <a:p>
            <a:r>
              <a:rPr lang="en-US" sz="1600" b="0" dirty="0"/>
              <a:t>Once the work is completed, Bob commits to branch and </a:t>
            </a:r>
            <a:r>
              <a:rPr lang="en-US" sz="1600" dirty="0"/>
              <a:t>makes a merge request</a:t>
            </a:r>
          </a:p>
          <a:p>
            <a:r>
              <a:rPr lang="en-US" sz="1600" b="0" dirty="0"/>
              <a:t>Ann and Cloe </a:t>
            </a:r>
            <a:r>
              <a:rPr lang="en-US" sz="1600" dirty="0"/>
              <a:t>review</a:t>
            </a:r>
            <a:r>
              <a:rPr lang="en-US" sz="1600" b="0" dirty="0"/>
              <a:t> merge request and either</a:t>
            </a:r>
          </a:p>
          <a:p>
            <a:pPr marL="342900" indent="-342900">
              <a:spcBef>
                <a:spcPts val="400"/>
              </a:spcBef>
              <a:buFont typeface="+mj-lt"/>
              <a:buAutoNum type="arabicPeriod"/>
            </a:pPr>
            <a:r>
              <a:rPr lang="en-US" sz="1600" b="0" u="sng" dirty="0"/>
              <a:t>Approve</a:t>
            </a:r>
            <a:r>
              <a:rPr lang="en-US" sz="1600" b="0" dirty="0"/>
              <a:t> if there are </a:t>
            </a:r>
            <a:r>
              <a:rPr lang="en-US" sz="1600" dirty="0"/>
              <a:t>no conflicts</a:t>
            </a:r>
            <a:r>
              <a:rPr lang="en-US" sz="1600" b="0" dirty="0"/>
              <a:t>: main line is updated with Bob’s changes</a:t>
            </a:r>
          </a:p>
          <a:p>
            <a:pPr marL="342900" indent="-342900">
              <a:spcBef>
                <a:spcPts val="400"/>
              </a:spcBef>
              <a:buFont typeface="+mj-lt"/>
              <a:buAutoNum type="arabicPeriod"/>
            </a:pPr>
            <a:r>
              <a:rPr lang="en-US" sz="1600" b="0" u="sng" dirty="0"/>
              <a:t>Reject</a:t>
            </a:r>
            <a:r>
              <a:rPr lang="en-US" sz="1600" b="0" dirty="0"/>
              <a:t>: Bob needs to align with main line to </a:t>
            </a:r>
            <a:r>
              <a:rPr lang="en-US" sz="1600" dirty="0"/>
              <a:t>resolve</a:t>
            </a:r>
            <a:r>
              <a:rPr lang="en-US" sz="1600" b="0" dirty="0"/>
              <a:t> any conflicts</a:t>
            </a:r>
          </a:p>
          <a:p>
            <a:pPr marL="342900" indent="-342900">
              <a:spcBef>
                <a:spcPts val="400"/>
              </a:spcBef>
              <a:buFont typeface="+mj-lt"/>
              <a:buAutoNum type="arabicPeriod"/>
            </a:pPr>
            <a:r>
              <a:rPr lang="en-US" sz="1600" b="0" dirty="0"/>
              <a:t>Merge with conflicts: include Bob’s changes, but </a:t>
            </a:r>
            <a:r>
              <a:rPr lang="en-US" sz="1600" dirty="0"/>
              <a:t>some files may have to be fixed</a:t>
            </a:r>
            <a:r>
              <a:rPr lang="en-US" sz="1600" b="0" dirty="0"/>
              <a:t> manually</a:t>
            </a:r>
          </a:p>
          <a:p>
            <a:pPr marL="342900" indent="-342900">
              <a:spcBef>
                <a:spcPts val="400"/>
              </a:spcBef>
              <a:buFont typeface="+mj-lt"/>
              <a:buAutoNum type="arabicPeriod"/>
            </a:pPr>
            <a:endParaRPr lang="en-US" sz="1600" b="0" dirty="0"/>
          </a:p>
        </p:txBody>
      </p:sp>
      <p:sp>
        <p:nvSpPr>
          <p:cNvPr id="6" name="Oval 5">
            <a:extLst>
              <a:ext uri="{FF2B5EF4-FFF2-40B4-BE49-F238E27FC236}">
                <a16:creationId xmlns:a16="http://schemas.microsoft.com/office/drawing/2014/main" id="{1B55A081-9295-6D4D-9B1B-EE1FE20CAAC6}"/>
              </a:ext>
            </a:extLst>
          </p:cNvPr>
          <p:cNvSpPr/>
          <p:nvPr/>
        </p:nvSpPr>
        <p:spPr bwMode="auto">
          <a:xfrm>
            <a:off x="7635748" y="1883664"/>
            <a:ext cx="457200" cy="4572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sp>
        <p:nvSpPr>
          <p:cNvPr id="7" name="TextBox 9">
            <a:extLst>
              <a:ext uri="{FF2B5EF4-FFF2-40B4-BE49-F238E27FC236}">
                <a16:creationId xmlns:a16="http://schemas.microsoft.com/office/drawing/2014/main" id="{21E6BD73-5C45-0C4E-AB35-BF112DE7A8DB}"/>
              </a:ext>
            </a:extLst>
          </p:cNvPr>
          <p:cNvSpPr txBox="1">
            <a:spLocks noChangeArrowheads="1"/>
          </p:cNvSpPr>
          <p:nvPr/>
        </p:nvSpPr>
        <p:spPr bwMode="auto">
          <a:xfrm>
            <a:off x="4816348" y="1807464"/>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pPr algn="r"/>
            <a:r>
              <a:rPr lang="en-US" altLang="en-US" sz="2000" dirty="0">
                <a:latin typeface="+mn-lt"/>
              </a:rPr>
              <a:t>Initial commit</a:t>
            </a:r>
          </a:p>
        </p:txBody>
      </p:sp>
      <p:cxnSp>
        <p:nvCxnSpPr>
          <p:cNvPr id="8" name="Straight Arrow Connector 14">
            <a:extLst>
              <a:ext uri="{FF2B5EF4-FFF2-40B4-BE49-F238E27FC236}">
                <a16:creationId xmlns:a16="http://schemas.microsoft.com/office/drawing/2014/main" id="{7D0FAC34-1AF1-B941-B647-1E9C5933754F}"/>
              </a:ext>
            </a:extLst>
          </p:cNvPr>
          <p:cNvCxnSpPr>
            <a:cxnSpLocks noChangeShapeType="1"/>
            <a:stCxn id="7" idx="3"/>
          </p:cNvCxnSpPr>
          <p:nvPr/>
        </p:nvCxnSpPr>
        <p:spPr bwMode="auto">
          <a:xfrm>
            <a:off x="6949948" y="2007519"/>
            <a:ext cx="533400" cy="2854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Oval 8">
            <a:extLst>
              <a:ext uri="{FF2B5EF4-FFF2-40B4-BE49-F238E27FC236}">
                <a16:creationId xmlns:a16="http://schemas.microsoft.com/office/drawing/2014/main" id="{99AE49C4-36B5-9B45-85E3-12BD097D0A86}"/>
              </a:ext>
            </a:extLst>
          </p:cNvPr>
          <p:cNvSpPr/>
          <p:nvPr/>
        </p:nvSpPr>
        <p:spPr bwMode="auto">
          <a:xfrm>
            <a:off x="7635748" y="2798064"/>
            <a:ext cx="457200" cy="4572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cxnSp>
        <p:nvCxnSpPr>
          <p:cNvPr id="10" name="Straight Arrow Connector 17">
            <a:extLst>
              <a:ext uri="{FF2B5EF4-FFF2-40B4-BE49-F238E27FC236}">
                <a16:creationId xmlns:a16="http://schemas.microsoft.com/office/drawing/2014/main" id="{58A8EA12-07CA-EF45-846D-CD51C5AC513F}"/>
              </a:ext>
            </a:extLst>
          </p:cNvPr>
          <p:cNvCxnSpPr>
            <a:cxnSpLocks noChangeShapeType="1"/>
            <a:stCxn id="9" idx="0"/>
            <a:endCxn id="6" idx="4"/>
          </p:cNvCxnSpPr>
          <p:nvPr/>
        </p:nvCxnSpPr>
        <p:spPr bwMode="auto">
          <a:xfrm flipV="1">
            <a:off x="7864348" y="2340864"/>
            <a:ext cx="0" cy="45720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sp>
        <p:nvSpPr>
          <p:cNvPr id="11" name="TextBox 18">
            <a:extLst>
              <a:ext uri="{FF2B5EF4-FFF2-40B4-BE49-F238E27FC236}">
                <a16:creationId xmlns:a16="http://schemas.microsoft.com/office/drawing/2014/main" id="{2807C3C0-6BB3-4E49-B614-A339E86EC0EE}"/>
              </a:ext>
            </a:extLst>
          </p:cNvPr>
          <p:cNvSpPr txBox="1">
            <a:spLocks noChangeArrowheads="1"/>
          </p:cNvSpPr>
          <p:nvPr/>
        </p:nvSpPr>
        <p:spPr bwMode="auto">
          <a:xfrm>
            <a:off x="4816348" y="2717102"/>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pPr algn="r"/>
            <a:r>
              <a:rPr lang="en-US" altLang="en-US" sz="2000" dirty="0">
                <a:latin typeface="+mn-lt"/>
              </a:rPr>
              <a:t>Second commit</a:t>
            </a:r>
          </a:p>
        </p:txBody>
      </p:sp>
      <p:cxnSp>
        <p:nvCxnSpPr>
          <p:cNvPr id="12" name="Straight Arrow Connector 19">
            <a:extLst>
              <a:ext uri="{FF2B5EF4-FFF2-40B4-BE49-F238E27FC236}">
                <a16:creationId xmlns:a16="http://schemas.microsoft.com/office/drawing/2014/main" id="{107DFA5D-AF46-0B48-9F64-E8BF5664DF73}"/>
              </a:ext>
            </a:extLst>
          </p:cNvPr>
          <p:cNvCxnSpPr>
            <a:cxnSpLocks noChangeShapeType="1"/>
            <a:stCxn id="11" idx="3"/>
          </p:cNvCxnSpPr>
          <p:nvPr/>
        </p:nvCxnSpPr>
        <p:spPr bwMode="auto">
          <a:xfrm>
            <a:off x="7026148" y="2917157"/>
            <a:ext cx="533400" cy="2854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3" name="Oval 12">
            <a:extLst>
              <a:ext uri="{FF2B5EF4-FFF2-40B4-BE49-F238E27FC236}">
                <a16:creationId xmlns:a16="http://schemas.microsoft.com/office/drawing/2014/main" id="{149D0185-4DE3-4147-ADCA-9DEE56A58FCD}"/>
              </a:ext>
            </a:extLst>
          </p:cNvPr>
          <p:cNvSpPr/>
          <p:nvPr/>
        </p:nvSpPr>
        <p:spPr bwMode="auto">
          <a:xfrm>
            <a:off x="7635748" y="3712464"/>
            <a:ext cx="457200" cy="4572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cxnSp>
        <p:nvCxnSpPr>
          <p:cNvPr id="14" name="Straight Arrow Connector 23">
            <a:extLst>
              <a:ext uri="{FF2B5EF4-FFF2-40B4-BE49-F238E27FC236}">
                <a16:creationId xmlns:a16="http://schemas.microsoft.com/office/drawing/2014/main" id="{7D8EDC5B-8D60-0A4D-9FAF-C7F1844598D8}"/>
              </a:ext>
            </a:extLst>
          </p:cNvPr>
          <p:cNvCxnSpPr>
            <a:cxnSpLocks noChangeShapeType="1"/>
            <a:stCxn id="13" idx="0"/>
          </p:cNvCxnSpPr>
          <p:nvPr/>
        </p:nvCxnSpPr>
        <p:spPr bwMode="auto">
          <a:xfrm flipV="1">
            <a:off x="7864348" y="3255264"/>
            <a:ext cx="0" cy="45720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sp>
        <p:nvSpPr>
          <p:cNvPr id="15" name="TextBox 24">
            <a:extLst>
              <a:ext uri="{FF2B5EF4-FFF2-40B4-BE49-F238E27FC236}">
                <a16:creationId xmlns:a16="http://schemas.microsoft.com/office/drawing/2014/main" id="{92038325-3182-2C4E-A689-31B0021A50D7}"/>
              </a:ext>
            </a:extLst>
          </p:cNvPr>
          <p:cNvSpPr txBox="1">
            <a:spLocks noChangeArrowheads="1"/>
          </p:cNvSpPr>
          <p:nvPr/>
        </p:nvSpPr>
        <p:spPr bwMode="auto">
          <a:xfrm>
            <a:off x="4816348" y="3631502"/>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pPr algn="r"/>
            <a:r>
              <a:rPr lang="en-US" altLang="en-US" sz="2000" dirty="0">
                <a:latin typeface="+mn-lt"/>
              </a:rPr>
              <a:t>Third commit</a:t>
            </a:r>
          </a:p>
        </p:txBody>
      </p:sp>
      <p:cxnSp>
        <p:nvCxnSpPr>
          <p:cNvPr id="16" name="Straight Arrow Connector 25">
            <a:extLst>
              <a:ext uri="{FF2B5EF4-FFF2-40B4-BE49-F238E27FC236}">
                <a16:creationId xmlns:a16="http://schemas.microsoft.com/office/drawing/2014/main" id="{7C0583A6-0369-424C-B210-9B6166578D56}"/>
              </a:ext>
            </a:extLst>
          </p:cNvPr>
          <p:cNvCxnSpPr>
            <a:cxnSpLocks noChangeShapeType="1"/>
            <a:stCxn id="15" idx="3"/>
          </p:cNvCxnSpPr>
          <p:nvPr/>
        </p:nvCxnSpPr>
        <p:spPr bwMode="auto">
          <a:xfrm>
            <a:off x="7026148" y="3831557"/>
            <a:ext cx="533400" cy="2854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7F659E14-D24B-D349-B1AE-0670A07F2154}"/>
              </a:ext>
            </a:extLst>
          </p:cNvPr>
          <p:cNvSpPr/>
          <p:nvPr/>
        </p:nvSpPr>
        <p:spPr bwMode="auto">
          <a:xfrm>
            <a:off x="8931148" y="4245864"/>
            <a:ext cx="457200" cy="457200"/>
          </a:xfrm>
          <a:prstGeom prst="ellipse">
            <a:avLst/>
          </a:prstGeom>
          <a:solidFill>
            <a:srgbClr val="97CAEB"/>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sp>
        <p:nvSpPr>
          <p:cNvPr id="18" name="TextBox 27">
            <a:extLst>
              <a:ext uri="{FF2B5EF4-FFF2-40B4-BE49-F238E27FC236}">
                <a16:creationId xmlns:a16="http://schemas.microsoft.com/office/drawing/2014/main" id="{F600944F-4785-E54D-B959-33258296304F}"/>
              </a:ext>
            </a:extLst>
          </p:cNvPr>
          <p:cNvSpPr txBox="1">
            <a:spLocks noChangeArrowheads="1"/>
          </p:cNvSpPr>
          <p:nvPr/>
        </p:nvSpPr>
        <p:spPr bwMode="auto">
          <a:xfrm>
            <a:off x="9921748" y="4169664"/>
            <a:ext cx="20217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r>
              <a:rPr lang="en-US" altLang="en-US" sz="2000" dirty="0">
                <a:latin typeface="+mn-lt"/>
              </a:rPr>
              <a:t>Bob gets a copy</a:t>
            </a:r>
          </a:p>
        </p:txBody>
      </p:sp>
      <p:cxnSp>
        <p:nvCxnSpPr>
          <p:cNvPr id="19" name="Straight Arrow Connector 29">
            <a:extLst>
              <a:ext uri="{FF2B5EF4-FFF2-40B4-BE49-F238E27FC236}">
                <a16:creationId xmlns:a16="http://schemas.microsoft.com/office/drawing/2014/main" id="{FC378248-EB11-2D4B-A392-CC91D4EBABC6}"/>
              </a:ext>
            </a:extLst>
          </p:cNvPr>
          <p:cNvCxnSpPr>
            <a:cxnSpLocks noChangeShapeType="1"/>
          </p:cNvCxnSpPr>
          <p:nvPr/>
        </p:nvCxnSpPr>
        <p:spPr bwMode="auto">
          <a:xfrm flipH="1">
            <a:off x="9540748" y="4398264"/>
            <a:ext cx="3048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30">
            <a:extLst>
              <a:ext uri="{FF2B5EF4-FFF2-40B4-BE49-F238E27FC236}">
                <a16:creationId xmlns:a16="http://schemas.microsoft.com/office/drawing/2014/main" id="{08CD60A6-2180-EA45-B265-FAF2C18766D7}"/>
              </a:ext>
            </a:extLst>
          </p:cNvPr>
          <p:cNvCxnSpPr>
            <a:cxnSpLocks noChangeShapeType="1"/>
            <a:endCxn id="13" idx="6"/>
          </p:cNvCxnSpPr>
          <p:nvPr/>
        </p:nvCxnSpPr>
        <p:spPr bwMode="auto">
          <a:xfrm flipH="1" flipV="1">
            <a:off x="8092948" y="3941064"/>
            <a:ext cx="838200" cy="45720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sp>
        <p:nvSpPr>
          <p:cNvPr id="21" name="Oval 20">
            <a:extLst>
              <a:ext uri="{FF2B5EF4-FFF2-40B4-BE49-F238E27FC236}">
                <a16:creationId xmlns:a16="http://schemas.microsoft.com/office/drawing/2014/main" id="{09AA8B0E-E332-514F-80C6-18A30F10ECB0}"/>
              </a:ext>
            </a:extLst>
          </p:cNvPr>
          <p:cNvSpPr/>
          <p:nvPr/>
        </p:nvSpPr>
        <p:spPr bwMode="auto">
          <a:xfrm>
            <a:off x="7635748" y="4626864"/>
            <a:ext cx="457200" cy="457200"/>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cxnSp>
        <p:nvCxnSpPr>
          <p:cNvPr id="22" name="Straight Arrow Connector 33">
            <a:extLst>
              <a:ext uri="{FF2B5EF4-FFF2-40B4-BE49-F238E27FC236}">
                <a16:creationId xmlns:a16="http://schemas.microsoft.com/office/drawing/2014/main" id="{D0044029-62AE-284F-9421-56691D59E273}"/>
              </a:ext>
            </a:extLst>
          </p:cNvPr>
          <p:cNvCxnSpPr>
            <a:cxnSpLocks noChangeShapeType="1"/>
            <a:stCxn id="21" idx="0"/>
          </p:cNvCxnSpPr>
          <p:nvPr/>
        </p:nvCxnSpPr>
        <p:spPr bwMode="auto">
          <a:xfrm flipV="1">
            <a:off x="7864348" y="4169664"/>
            <a:ext cx="0" cy="45720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sp>
        <p:nvSpPr>
          <p:cNvPr id="23" name="TextBox 34">
            <a:extLst>
              <a:ext uri="{FF2B5EF4-FFF2-40B4-BE49-F238E27FC236}">
                <a16:creationId xmlns:a16="http://schemas.microsoft.com/office/drawing/2014/main" id="{834EE0F7-DF8E-DB40-9039-D3BBD89F922F}"/>
              </a:ext>
            </a:extLst>
          </p:cNvPr>
          <p:cNvSpPr txBox="1">
            <a:spLocks noChangeArrowheads="1"/>
          </p:cNvSpPr>
          <p:nvPr/>
        </p:nvSpPr>
        <p:spPr bwMode="auto">
          <a:xfrm>
            <a:off x="4816348" y="4545902"/>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pPr algn="r"/>
            <a:r>
              <a:rPr lang="en-US" altLang="en-US" sz="2000" dirty="0">
                <a:latin typeface="+mn-lt"/>
              </a:rPr>
              <a:t>Fourth commit</a:t>
            </a:r>
          </a:p>
        </p:txBody>
      </p:sp>
      <p:cxnSp>
        <p:nvCxnSpPr>
          <p:cNvPr id="24" name="Straight Arrow Connector 35">
            <a:extLst>
              <a:ext uri="{FF2B5EF4-FFF2-40B4-BE49-F238E27FC236}">
                <a16:creationId xmlns:a16="http://schemas.microsoft.com/office/drawing/2014/main" id="{6F0C6AE7-DD61-B047-9DF8-CD552D6DA0C6}"/>
              </a:ext>
            </a:extLst>
          </p:cNvPr>
          <p:cNvCxnSpPr>
            <a:cxnSpLocks noChangeShapeType="1"/>
            <a:stCxn id="23" idx="3"/>
          </p:cNvCxnSpPr>
          <p:nvPr/>
        </p:nvCxnSpPr>
        <p:spPr bwMode="auto">
          <a:xfrm>
            <a:off x="7026148" y="4745957"/>
            <a:ext cx="533400" cy="28546"/>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5" name="Oval 24">
            <a:extLst>
              <a:ext uri="{FF2B5EF4-FFF2-40B4-BE49-F238E27FC236}">
                <a16:creationId xmlns:a16="http://schemas.microsoft.com/office/drawing/2014/main" id="{BDB15CEC-BD0B-E34B-8842-C0F168848C34}"/>
              </a:ext>
            </a:extLst>
          </p:cNvPr>
          <p:cNvSpPr/>
          <p:nvPr/>
        </p:nvSpPr>
        <p:spPr bwMode="auto">
          <a:xfrm>
            <a:off x="8931148" y="5160264"/>
            <a:ext cx="457200" cy="457200"/>
          </a:xfrm>
          <a:prstGeom prst="ellipse">
            <a:avLst/>
          </a:prstGeom>
          <a:solidFill>
            <a:srgbClr val="97CAEB"/>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cxnSp>
        <p:nvCxnSpPr>
          <p:cNvPr id="26" name="Straight Arrow Connector 37">
            <a:extLst>
              <a:ext uri="{FF2B5EF4-FFF2-40B4-BE49-F238E27FC236}">
                <a16:creationId xmlns:a16="http://schemas.microsoft.com/office/drawing/2014/main" id="{B13F456D-3861-8C43-92B7-E9B56503F588}"/>
              </a:ext>
            </a:extLst>
          </p:cNvPr>
          <p:cNvCxnSpPr>
            <a:cxnSpLocks noChangeShapeType="1"/>
            <a:stCxn id="25" idx="0"/>
          </p:cNvCxnSpPr>
          <p:nvPr/>
        </p:nvCxnSpPr>
        <p:spPr bwMode="auto">
          <a:xfrm flipV="1">
            <a:off x="9159748" y="4703064"/>
            <a:ext cx="0" cy="45720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sp>
        <p:nvSpPr>
          <p:cNvPr id="27" name="Oval 26">
            <a:extLst>
              <a:ext uri="{FF2B5EF4-FFF2-40B4-BE49-F238E27FC236}">
                <a16:creationId xmlns:a16="http://schemas.microsoft.com/office/drawing/2014/main" id="{9130FDAC-3862-6946-814F-FB2B9F9C77E1}"/>
              </a:ext>
            </a:extLst>
          </p:cNvPr>
          <p:cNvSpPr/>
          <p:nvPr/>
        </p:nvSpPr>
        <p:spPr bwMode="auto">
          <a:xfrm>
            <a:off x="7635748" y="5534914"/>
            <a:ext cx="457200" cy="457200"/>
          </a:xfrm>
          <a:prstGeom prst="ellipse">
            <a:avLst/>
          </a:prstGeom>
          <a:solidFill>
            <a:srgbClr val="6DE7FC"/>
          </a:solidFill>
          <a:ln w="9525" cap="flat" cmpd="sng" algn="ctr">
            <a:solidFill>
              <a:schemeClr val="tx1"/>
            </a:solidFill>
            <a:prstDash val="solid"/>
            <a:round/>
            <a:headEnd type="none" w="med" len="med"/>
            <a:tailEnd type="none" w="med" len="med"/>
          </a:ln>
          <a:effectLst/>
        </p:spPr>
        <p:txBody>
          <a:bodyPr/>
          <a:lstStyle/>
          <a:p>
            <a:pPr>
              <a:defRPr/>
            </a:pPr>
            <a:endParaRPr lang="en-US" dirty="0">
              <a:latin typeface="Arial" panose="020B0604020202020204" pitchFamily="34" charset="0"/>
              <a:ea typeface="ＭＳ Ｐゴシック" charset="0"/>
              <a:cs typeface="ＭＳ Ｐゴシック" charset="0"/>
            </a:endParaRPr>
          </a:p>
        </p:txBody>
      </p:sp>
      <p:cxnSp>
        <p:nvCxnSpPr>
          <p:cNvPr id="28" name="Straight Arrow Connector 33">
            <a:extLst>
              <a:ext uri="{FF2B5EF4-FFF2-40B4-BE49-F238E27FC236}">
                <a16:creationId xmlns:a16="http://schemas.microsoft.com/office/drawing/2014/main" id="{97E502A4-29E9-8E48-BA42-51ED0823AA08}"/>
              </a:ext>
            </a:extLst>
          </p:cNvPr>
          <p:cNvCxnSpPr>
            <a:cxnSpLocks noChangeShapeType="1"/>
            <a:stCxn id="27" idx="0"/>
          </p:cNvCxnSpPr>
          <p:nvPr/>
        </p:nvCxnSpPr>
        <p:spPr bwMode="auto">
          <a:xfrm flipV="1">
            <a:off x="7864348" y="5077714"/>
            <a:ext cx="0" cy="45720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cxnSp>
        <p:nvCxnSpPr>
          <p:cNvPr id="29" name="Straight Arrow Connector 33">
            <a:extLst>
              <a:ext uri="{FF2B5EF4-FFF2-40B4-BE49-F238E27FC236}">
                <a16:creationId xmlns:a16="http://schemas.microsoft.com/office/drawing/2014/main" id="{8BA1AE92-8D6D-7D43-8E1F-9D2EE5A908D4}"/>
              </a:ext>
            </a:extLst>
          </p:cNvPr>
          <p:cNvCxnSpPr>
            <a:cxnSpLocks noChangeShapeType="1"/>
            <a:stCxn id="27" idx="6"/>
            <a:endCxn id="25" idx="2"/>
          </p:cNvCxnSpPr>
          <p:nvPr/>
        </p:nvCxnSpPr>
        <p:spPr bwMode="auto">
          <a:xfrm flipV="1">
            <a:off x="8092948" y="5388864"/>
            <a:ext cx="838200" cy="374650"/>
          </a:xfrm>
          <a:prstGeom prst="straightConnector1">
            <a:avLst/>
          </a:prstGeom>
          <a:noFill/>
          <a:ln w="38100">
            <a:solidFill>
              <a:schemeClr val="tx1"/>
            </a:solidFill>
            <a:round/>
            <a:headEnd type="stealth" w="lg" len="lg"/>
            <a:tailEnd type="none" w="lg" len="lg"/>
          </a:ln>
          <a:extLst>
            <a:ext uri="{909E8E84-426E-40DD-AFC4-6F175D3DCCD1}">
              <a14:hiddenFill xmlns:a14="http://schemas.microsoft.com/office/drawing/2010/main">
                <a:noFill/>
              </a14:hiddenFill>
            </a:ext>
          </a:extLst>
        </p:spPr>
      </p:cxnSp>
      <p:sp>
        <p:nvSpPr>
          <p:cNvPr id="30" name="TextBox 34">
            <a:extLst>
              <a:ext uri="{FF2B5EF4-FFF2-40B4-BE49-F238E27FC236}">
                <a16:creationId xmlns:a16="http://schemas.microsoft.com/office/drawing/2014/main" id="{7738088E-0B08-A94B-AD9F-5BB3E8B81A41}"/>
              </a:ext>
            </a:extLst>
          </p:cNvPr>
          <p:cNvSpPr txBox="1">
            <a:spLocks noChangeArrowheads="1"/>
          </p:cNvSpPr>
          <p:nvPr/>
        </p:nvSpPr>
        <p:spPr bwMode="auto">
          <a:xfrm>
            <a:off x="5959348" y="5541264"/>
            <a:ext cx="106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pPr algn="r"/>
            <a:r>
              <a:rPr lang="en-US" altLang="en-US" sz="2000" dirty="0">
                <a:latin typeface="+mn-lt"/>
              </a:rPr>
              <a:t>Merge</a:t>
            </a:r>
          </a:p>
        </p:txBody>
      </p:sp>
      <p:cxnSp>
        <p:nvCxnSpPr>
          <p:cNvPr id="31" name="Straight Arrow Connector 35">
            <a:extLst>
              <a:ext uri="{FF2B5EF4-FFF2-40B4-BE49-F238E27FC236}">
                <a16:creationId xmlns:a16="http://schemas.microsoft.com/office/drawing/2014/main" id="{727D3BE2-16CC-2242-B729-6D2DB3618334}"/>
              </a:ext>
            </a:extLst>
          </p:cNvPr>
          <p:cNvCxnSpPr>
            <a:cxnSpLocks noChangeShapeType="1"/>
            <a:stCxn id="30" idx="3"/>
          </p:cNvCxnSpPr>
          <p:nvPr/>
        </p:nvCxnSpPr>
        <p:spPr bwMode="auto">
          <a:xfrm>
            <a:off x="7026148" y="5741319"/>
            <a:ext cx="533400" cy="2854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2" name="TextBox 27">
            <a:extLst>
              <a:ext uri="{FF2B5EF4-FFF2-40B4-BE49-F238E27FC236}">
                <a16:creationId xmlns:a16="http://schemas.microsoft.com/office/drawing/2014/main" id="{E79CD8D9-5CCC-0048-9225-8D2E13F248E6}"/>
              </a:ext>
            </a:extLst>
          </p:cNvPr>
          <p:cNvSpPr txBox="1">
            <a:spLocks noChangeArrowheads="1"/>
          </p:cNvSpPr>
          <p:nvPr/>
        </p:nvSpPr>
        <p:spPr bwMode="auto">
          <a:xfrm>
            <a:off x="9921748" y="5155502"/>
            <a:ext cx="17189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cs typeface="MS PGothic" panose="020B0600070205080204" pitchFamily="34" charset="-128"/>
              </a:defRPr>
            </a:lvl9pPr>
          </a:lstStyle>
          <a:p>
            <a:r>
              <a:rPr lang="en-US" altLang="en-US" sz="2000" dirty="0">
                <a:latin typeface="+mn-lt"/>
              </a:rPr>
              <a:t>Bob’s commit</a:t>
            </a:r>
          </a:p>
        </p:txBody>
      </p:sp>
      <p:cxnSp>
        <p:nvCxnSpPr>
          <p:cNvPr id="33" name="Straight Arrow Connector 29">
            <a:extLst>
              <a:ext uri="{FF2B5EF4-FFF2-40B4-BE49-F238E27FC236}">
                <a16:creationId xmlns:a16="http://schemas.microsoft.com/office/drawing/2014/main" id="{5DF36371-B029-FC4B-A65B-1CB01858C8F3}"/>
              </a:ext>
            </a:extLst>
          </p:cNvPr>
          <p:cNvCxnSpPr>
            <a:cxnSpLocks noChangeShapeType="1"/>
          </p:cNvCxnSpPr>
          <p:nvPr/>
        </p:nvCxnSpPr>
        <p:spPr bwMode="auto">
          <a:xfrm flipH="1">
            <a:off x="9540748" y="5384102"/>
            <a:ext cx="3048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 name="Rounded Rectangular Callout 3">
            <a:extLst>
              <a:ext uri="{FF2B5EF4-FFF2-40B4-BE49-F238E27FC236}">
                <a16:creationId xmlns:a16="http://schemas.microsoft.com/office/drawing/2014/main" id="{D1D0E2C4-07AA-B847-9A52-E2256E024C17}"/>
              </a:ext>
            </a:extLst>
          </p:cNvPr>
          <p:cNvSpPr/>
          <p:nvPr/>
        </p:nvSpPr>
        <p:spPr>
          <a:xfrm>
            <a:off x="8778748" y="1628433"/>
            <a:ext cx="2468626" cy="1967405"/>
          </a:xfrm>
          <a:prstGeom prst="wedgeRoundRectCallout">
            <a:avLst>
              <a:gd name="adj1" fmla="val -51775"/>
              <a:gd name="adj2" fmla="val 753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Create personal branch at beginning of sprint</a:t>
            </a:r>
          </a:p>
          <a:p>
            <a:endParaRPr lang="en-US" sz="1200" dirty="0"/>
          </a:p>
          <a:p>
            <a:r>
              <a:rPr lang="en-US" sz="1200" dirty="0"/>
              <a:t>Submit merge request to main line at end of sprint</a:t>
            </a:r>
          </a:p>
          <a:p>
            <a:endParaRPr lang="en-US" sz="1200" dirty="0"/>
          </a:p>
          <a:p>
            <a:r>
              <a:rPr lang="en-US" sz="1200" dirty="0"/>
              <a:t>Frequently commit to personal branch during sprint</a:t>
            </a:r>
          </a:p>
        </p:txBody>
      </p:sp>
    </p:spTree>
    <p:extLst>
      <p:ext uri="{BB962C8B-B14F-4D97-AF65-F5344CB8AC3E}">
        <p14:creationId xmlns:p14="http://schemas.microsoft.com/office/powerpoint/2010/main" val="354502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A159-3F02-DC40-9204-9E42DE8481FB}"/>
              </a:ext>
            </a:extLst>
          </p:cNvPr>
          <p:cNvSpPr>
            <a:spLocks noGrp="1"/>
          </p:cNvSpPr>
          <p:nvPr>
            <p:ph type="title"/>
          </p:nvPr>
        </p:nvSpPr>
        <p:spPr/>
        <p:txBody>
          <a:bodyPr/>
          <a:lstStyle/>
          <a:p>
            <a:r>
              <a:rPr lang="en-US" dirty="0"/>
              <a:t>GIT https://git-</a:t>
            </a:r>
            <a:r>
              <a:rPr lang="en-US" dirty="0" err="1"/>
              <a:t>scm.com</a:t>
            </a:r>
            <a:endParaRPr lang="en-US" dirty="0"/>
          </a:p>
        </p:txBody>
      </p:sp>
      <p:sp>
        <p:nvSpPr>
          <p:cNvPr id="3" name="Content Placeholder 2">
            <a:extLst>
              <a:ext uri="{FF2B5EF4-FFF2-40B4-BE49-F238E27FC236}">
                <a16:creationId xmlns:a16="http://schemas.microsoft.com/office/drawing/2014/main" id="{6C602984-E640-0B4E-AE55-C52CB0E76327}"/>
              </a:ext>
            </a:extLst>
          </p:cNvPr>
          <p:cNvSpPr>
            <a:spLocks noGrp="1"/>
          </p:cNvSpPr>
          <p:nvPr>
            <p:ph idx="1"/>
          </p:nvPr>
        </p:nvSpPr>
        <p:spPr>
          <a:xfrm>
            <a:off x="5207000" y="1788326"/>
            <a:ext cx="6604000" cy="4173203"/>
          </a:xfrm>
        </p:spPr>
        <p:txBody>
          <a:bodyPr/>
          <a:lstStyle/>
          <a:p>
            <a:r>
              <a:rPr lang="en-US" b="0" dirty="0"/>
              <a:t>GIT (created by Linus </a:t>
            </a:r>
            <a:r>
              <a:rPr lang="en-US" b="0" dirty="0" err="1"/>
              <a:t>Torwalds</a:t>
            </a:r>
            <a:r>
              <a:rPr lang="en-US" b="0" dirty="0"/>
              <a:t>) seems to be the most popular version control system these days.</a:t>
            </a:r>
          </a:p>
          <a:p>
            <a:r>
              <a:rPr lang="en-US" b="0" dirty="0"/>
              <a:t>There are several open source and commercial applications that support GIT.</a:t>
            </a:r>
          </a:p>
          <a:p>
            <a:endParaRPr lang="en-US" b="0" dirty="0"/>
          </a:p>
        </p:txBody>
      </p:sp>
      <p:pic>
        <p:nvPicPr>
          <p:cNvPr id="1028" name="Picture 4">
            <a:extLst>
              <a:ext uri="{FF2B5EF4-FFF2-40B4-BE49-F238E27FC236}">
                <a16:creationId xmlns:a16="http://schemas.microsoft.com/office/drawing/2014/main" id="{38362CA1-C6CA-D34A-8C53-CCF1CF6326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737424" y="1770396"/>
            <a:ext cx="4173204" cy="417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1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10EC-52AD-2D47-AE95-40BAE9BF3B88}"/>
              </a:ext>
            </a:extLst>
          </p:cNvPr>
          <p:cNvSpPr>
            <a:spLocks noGrp="1"/>
          </p:cNvSpPr>
          <p:nvPr>
            <p:ph type="title"/>
          </p:nvPr>
        </p:nvSpPr>
        <p:spPr/>
        <p:txBody>
          <a:bodyPr/>
          <a:lstStyle/>
          <a:p>
            <a:r>
              <a:rPr lang="en-US" dirty="0"/>
              <a:t>Command Line Interface </a:t>
            </a:r>
          </a:p>
        </p:txBody>
      </p:sp>
      <p:sp>
        <p:nvSpPr>
          <p:cNvPr id="3" name="Content Placeholder 2">
            <a:extLst>
              <a:ext uri="{FF2B5EF4-FFF2-40B4-BE49-F238E27FC236}">
                <a16:creationId xmlns:a16="http://schemas.microsoft.com/office/drawing/2014/main" id="{A4145999-69E3-B843-B0AC-945E7E2B8D27}"/>
              </a:ext>
            </a:extLst>
          </p:cNvPr>
          <p:cNvSpPr>
            <a:spLocks noGrp="1"/>
          </p:cNvSpPr>
          <p:nvPr>
            <p:ph idx="1"/>
          </p:nvPr>
        </p:nvSpPr>
        <p:spPr/>
        <p:txBody>
          <a:bodyPr/>
          <a:lstStyle/>
          <a:p>
            <a:pPr>
              <a:spcBef>
                <a:spcPts val="400"/>
              </a:spcBef>
            </a:pPr>
            <a:r>
              <a:rPr lang="en-US" sz="1800" b="0" dirty="0"/>
              <a:t>The GIT command line interface works the same on all platforms:</a:t>
            </a:r>
            <a:br>
              <a:rPr lang="en-US" sz="1800" b="0" dirty="0"/>
            </a:br>
            <a:r>
              <a:rPr lang="en-US" sz="1800" b="0" dirty="0"/>
              <a:t>Linux, mac OS, Windows.</a:t>
            </a:r>
          </a:p>
          <a:p>
            <a:r>
              <a:rPr lang="en-US" sz="1800" b="0" dirty="0"/>
              <a:t>The format is:</a:t>
            </a:r>
          </a:p>
          <a:p>
            <a:r>
              <a:rPr lang="en-US" sz="1800" b="0" dirty="0">
                <a:latin typeface="Courier New" panose="02070309020205020404" pitchFamily="49" charset="0"/>
                <a:cs typeface="Courier New" panose="02070309020205020404" pitchFamily="49" charset="0"/>
              </a:rPr>
              <a:t>$ git [COMMAND] [OPTIONS]</a:t>
            </a:r>
          </a:p>
          <a:p>
            <a:r>
              <a:rPr lang="en-US" sz="1800" b="0" dirty="0"/>
              <a:t>Examples:</a:t>
            </a:r>
          </a:p>
          <a:p>
            <a:pPr>
              <a:spcBef>
                <a:spcPts val="400"/>
              </a:spcBef>
            </a:pPr>
            <a:r>
              <a:rPr lang="en-US" sz="1800" b="0" dirty="0">
                <a:latin typeface="Courier New" panose="02070309020205020404" pitchFamily="49" charset="0"/>
                <a:cs typeface="Courier New" panose="02070309020205020404" pitchFamily="49" charset="0"/>
              </a:rPr>
              <a:t>$ git add myprog1.py myprog2.py</a:t>
            </a:r>
          </a:p>
          <a:p>
            <a:pPr>
              <a:spcBef>
                <a:spcPts val="400"/>
              </a:spcBef>
            </a:pPr>
            <a:r>
              <a:rPr lang="en-US" sz="1800" b="0" dirty="0">
                <a:latin typeface="Courier New" panose="02070309020205020404" pitchFamily="49" charset="0"/>
                <a:cs typeface="Courier New" panose="02070309020205020404" pitchFamily="49" charset="0"/>
              </a:rPr>
              <a:t>$ git status</a:t>
            </a:r>
          </a:p>
          <a:p>
            <a:r>
              <a:rPr lang="en-US" sz="1800" b="0" dirty="0"/>
              <a:t>While the git CLI can do everything users may take advantage of (web-based) user interfaces or Integrated Development Environments (IDEs)</a:t>
            </a:r>
          </a:p>
        </p:txBody>
      </p:sp>
    </p:spTree>
    <p:extLst>
      <p:ext uri="{BB962C8B-B14F-4D97-AF65-F5344CB8AC3E}">
        <p14:creationId xmlns:p14="http://schemas.microsoft.com/office/powerpoint/2010/main" val="2753810110"/>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5372</TotalTime>
  <Words>5180</Words>
  <Application>Microsoft Macintosh PowerPoint</Application>
  <PresentationFormat>Widescreen</PresentationFormat>
  <Paragraphs>679</Paragraphs>
  <Slides>54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Palatino</vt:lpstr>
      <vt:lpstr>Calibri</vt:lpstr>
      <vt:lpstr>Arial</vt:lpstr>
      <vt:lpstr>Courier New</vt:lpstr>
      <vt:lpstr>Andale Mono</vt:lpstr>
      <vt:lpstr>MAT008_Robinson_PPT_template_20160817_1e</vt:lpstr>
      <vt:lpstr>Best Practices for Data Scientists</vt:lpstr>
      <vt:lpstr>PowerPoint Presentation</vt:lpstr>
      <vt:lpstr>Topics</vt:lpstr>
      <vt:lpstr>Source Code Versioning</vt:lpstr>
      <vt:lpstr>Source Code Versioning</vt:lpstr>
      <vt:lpstr>Work Flow</vt:lpstr>
      <vt:lpstr>Flow of Code Changes</vt:lpstr>
      <vt:lpstr>GIT https://git-scm.com</vt:lpstr>
      <vt:lpstr>Command Line Interface </vt:lpstr>
      <vt:lpstr>Common GIT commands</vt:lpstr>
      <vt:lpstr>Sourcetree (Atlassian)</vt:lpstr>
      <vt:lpstr>GitHub Desktop https://desktop.github.com</vt:lpstr>
      <vt:lpstr>Visual Studio Code (Microsoft)</vt:lpstr>
      <vt:lpstr>Jupyter Lab GIT Extension</vt:lpstr>
      <vt:lpstr>GIT Hosting Options</vt:lpstr>
      <vt:lpstr>SSH configuration</vt:lpstr>
      <vt:lpstr>DANGER!</vt:lpstr>
      <vt:lpstr>Resources</vt:lpstr>
      <vt:lpstr>Documentation and Testing</vt:lpstr>
      <vt:lpstr>Documentation and Testing</vt:lpstr>
      <vt:lpstr>Style and Documentation</vt:lpstr>
      <vt:lpstr>Example with Docstrings and Type Hints</vt:lpstr>
      <vt:lpstr>Doc String Support in Jupyter Notebooks</vt:lpstr>
      <vt:lpstr>PyDoc Tool</vt:lpstr>
      <vt:lpstr>Other software</vt:lpstr>
      <vt:lpstr>Testing</vt:lpstr>
      <vt:lpstr>Code Testing</vt:lpstr>
      <vt:lpstr>Unit Tests vs Regression Tests</vt:lpstr>
      <vt:lpstr>How to write (unit) tests</vt:lpstr>
      <vt:lpstr>Test in Documentation</vt:lpstr>
      <vt:lpstr>Test with unittest</vt:lpstr>
      <vt:lpstr>Test Driven Development</vt:lpstr>
      <vt:lpstr>Working with Tabular Data</vt:lpstr>
      <vt:lpstr>Working with Tabular “Structured” Data</vt:lpstr>
      <vt:lpstr>Pandas</vt:lpstr>
      <vt:lpstr>SQL</vt:lpstr>
      <vt:lpstr>Apache Spark</vt:lpstr>
      <vt:lpstr>Pandas map() and apply()</vt:lpstr>
      <vt:lpstr>Map-Reduce &amp; Group By</vt:lpstr>
      <vt:lpstr>Word Count Example</vt:lpstr>
      <vt:lpstr>Joining Tables: SQL</vt:lpstr>
      <vt:lpstr>Joining Tables: Pandas</vt:lpstr>
      <vt:lpstr>Joining Tables: Spark</vt:lpstr>
      <vt:lpstr>Data Bases &amp; Data Management</vt:lpstr>
      <vt:lpstr>Tips</vt:lpstr>
      <vt:lpstr>Types of Database</vt:lpstr>
      <vt:lpstr>Pitfalls</vt:lpstr>
      <vt:lpstr>Data Ingestion Issues</vt:lpstr>
      <vt:lpstr>Database options</vt:lpstr>
      <vt:lpstr>Database, Data Warehouse, Data Lake</vt:lpstr>
      <vt:lpstr>Comparison</vt:lpstr>
      <vt:lpstr>Does it Matter?</vt:lpstr>
      <vt:lpstr>Back at 3:30</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Peter Molnar</cp:lastModifiedBy>
  <cp:revision>65</cp:revision>
  <dcterms:created xsi:type="dcterms:W3CDTF">2020-09-25T14:57:05Z</dcterms:created>
  <dcterms:modified xsi:type="dcterms:W3CDTF">2021-06-28T14:58:04Z</dcterms:modified>
</cp:coreProperties>
</file>